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sldIdLst>
    <p:sldId id="256" r:id="rId2"/>
    <p:sldId id="258" r:id="rId3"/>
    <p:sldId id="259" r:id="rId4"/>
    <p:sldId id="261" r:id="rId5"/>
    <p:sldId id="260" r:id="rId6"/>
    <p:sldId id="262" r:id="rId7"/>
    <p:sldId id="263" r:id="rId8"/>
    <p:sldId id="264" r:id="rId9"/>
    <p:sldId id="279" r:id="rId10"/>
    <p:sldId id="266" r:id="rId11"/>
    <p:sldId id="265" r:id="rId12"/>
    <p:sldId id="267" r:id="rId13"/>
    <p:sldId id="268" r:id="rId14"/>
    <p:sldId id="269" r:id="rId15"/>
    <p:sldId id="271" r:id="rId16"/>
    <p:sldId id="272" r:id="rId17"/>
    <p:sldId id="274" r:id="rId18"/>
    <p:sldId id="275" r:id="rId19"/>
    <p:sldId id="276" r:id="rId20"/>
    <p:sldId id="277" r:id="rId21"/>
    <p:sldId id="278" r:id="rId22"/>
    <p:sldId id="280" r:id="rId23"/>
    <p:sldId id="300" r:id="rId24"/>
  </p:sldIdLst>
  <p:sldSz cx="12166600" cy="6845300"/>
  <p:notesSz cx="12166600" cy="68453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
          <p15:clr>
            <a:srgbClr val="A4A3A4"/>
          </p15:clr>
        </p15:guide>
        <p15:guide id="2" pos="1336">
          <p15:clr>
            <a:srgbClr val="A4A3A4"/>
          </p15:clr>
        </p15:guide>
        <p15:guide id="3" orient="horz" pos="4028">
          <p15:clr>
            <a:srgbClr val="A4A3A4"/>
          </p15:clr>
        </p15:guide>
        <p15:guide id="4" pos="4072">
          <p15:clr>
            <a:srgbClr val="A4A3A4"/>
          </p15:clr>
        </p15:guide>
        <p15:guide id="5" pos="4408">
          <p15:clr>
            <a:srgbClr val="A4A3A4"/>
          </p15:clr>
        </p15:guide>
        <p15:guide id="6" pos="1240">
          <p15:clr>
            <a:srgbClr val="A4A3A4"/>
          </p15:clr>
        </p15:guide>
        <p15:guide id="7" pos="88">
          <p15:clr>
            <a:srgbClr val="A4A3A4"/>
          </p15:clr>
        </p15:guide>
        <p15:guide id="8" pos="7144">
          <p15:clr>
            <a:srgbClr val="A4A3A4"/>
          </p15:clr>
        </p15:guide>
        <p15:guide id="9" orient="horz" pos="576">
          <p15:clr>
            <a:srgbClr val="A4A3A4"/>
          </p15:clr>
        </p15:guide>
        <p15:guide id="10" pos="3832">
          <p15:clr>
            <a:srgbClr val="A4A3A4"/>
          </p15:clr>
        </p15:guide>
        <p15:guide id="11" orient="horz" pos="21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8" d="100"/>
          <a:sy n="98" d="100"/>
        </p:scale>
        <p:origin x="90" y="336"/>
      </p:cViewPr>
      <p:guideLst>
        <p:guide orient="horz" pos="476"/>
        <p:guide pos="1336"/>
        <p:guide orient="horz" pos="4028"/>
        <p:guide pos="4072"/>
        <p:guide pos="4408"/>
        <p:guide pos="1240"/>
        <p:guide pos="88"/>
        <p:guide pos="7144"/>
        <p:guide orient="horz" pos="576"/>
        <p:guide pos="3832"/>
        <p:guide orient="horz" pos="2156"/>
      </p:guideLst>
    </p:cSldViewPr>
  </p:slideViewPr>
  <p:notesTextViewPr>
    <p:cViewPr>
      <p:scale>
        <a:sx n="1" d="1"/>
        <a:sy n="1" d="1"/>
      </p:scale>
      <p:origin x="0" y="0"/>
    </p:cViewPr>
  </p:notesTextViewPr>
  <p:notesViewPr>
    <p:cSldViewPr>
      <p:cViewPr varScale="1">
        <p:scale>
          <a:sx n="86" d="100"/>
          <a:sy n="86" d="100"/>
        </p:scale>
        <p:origin x="12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72088"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891338" y="0"/>
            <a:ext cx="5272087" cy="342900"/>
          </a:xfrm>
          <a:prstGeom prst="rect">
            <a:avLst/>
          </a:prstGeom>
        </p:spPr>
        <p:txBody>
          <a:bodyPr vert="horz" lIns="91440" tIns="45720" rIns="91440" bIns="45720" rtlCol="0"/>
          <a:lstStyle>
            <a:lvl1pPr algn="r">
              <a:defRPr sz="1200"/>
            </a:lvl1pPr>
          </a:lstStyle>
          <a:p>
            <a:fld id="{F92B251F-08BE-4A89-87E9-8476D67C0648}" type="datetimeFigureOut">
              <a:rPr lang="ru-RU" smtClean="0"/>
              <a:t>08.07.2026</a:t>
            </a:fld>
            <a:endParaRPr lang="ru-RU"/>
          </a:p>
        </p:txBody>
      </p:sp>
      <p:sp>
        <p:nvSpPr>
          <p:cNvPr id="4" name="Образ слайда 3"/>
          <p:cNvSpPr>
            <a:spLocks noGrp="1" noRot="1" noChangeAspect="1"/>
          </p:cNvSpPr>
          <p:nvPr>
            <p:ph type="sldImg" idx="2"/>
          </p:nvPr>
        </p:nvSpPr>
        <p:spPr>
          <a:xfrm>
            <a:off x="4030663" y="855663"/>
            <a:ext cx="4105275" cy="2309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6025" y="3294063"/>
            <a:ext cx="9734550" cy="26955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02400"/>
            <a:ext cx="5272088"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891338" y="6502400"/>
            <a:ext cx="5272087" cy="342900"/>
          </a:xfrm>
          <a:prstGeom prst="rect">
            <a:avLst/>
          </a:prstGeom>
        </p:spPr>
        <p:txBody>
          <a:bodyPr vert="horz" lIns="91440" tIns="45720" rIns="91440" bIns="45720" rtlCol="0" anchor="b"/>
          <a:lstStyle>
            <a:lvl1pPr algn="r">
              <a:defRPr sz="1200"/>
            </a:lvl1pPr>
          </a:lstStyle>
          <a:p>
            <a:fld id="{90847179-1530-4B4D-9611-2668523DAF43}" type="slidenum">
              <a:rPr lang="ru-RU" smtClean="0"/>
              <a:t>‹#›</a:t>
            </a:fld>
            <a:endParaRPr lang="ru-RU"/>
          </a:p>
        </p:txBody>
      </p:sp>
    </p:spTree>
    <p:extLst>
      <p:ext uri="{BB962C8B-B14F-4D97-AF65-F5344CB8AC3E}">
        <p14:creationId xmlns:p14="http://schemas.microsoft.com/office/powerpoint/2010/main" val="92669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Только заголовок">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3000" b="0" i="0">
                <a:solidFill>
                  <a:srgbClr val="343435"/>
                </a:solidFill>
                <a:latin typeface="Tahoma"/>
                <a:cs typeface="Tahoma"/>
              </a:defRPr>
            </a:lvl1pPr>
          </a:lstStyle>
          <a:p>
            <a:pPr>
              <a:defRPr/>
            </a:pPr>
            <a:r>
              <a:rPr lang="ru-RU"/>
              <a:t>Образец заголовка</a:t>
            </a: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3FE9B80D-EF6B-4F5E-9A45-2FCC49E534C2}" type="datetime1">
              <a:rPr lang="en-US"/>
              <a:t>7/8/2026</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grpSp>
        <p:nvGrpSpPr>
          <p:cNvPr id="6" name="object 18">
            <a:extLst>
              <a:ext uri="{FF2B5EF4-FFF2-40B4-BE49-F238E27FC236}">
                <a16:creationId xmlns:a16="http://schemas.microsoft.com/office/drawing/2014/main" id="{9B68A966-B221-4D92-B011-06B19F13573A}"/>
              </a:ext>
            </a:extLst>
          </p:cNvPr>
          <p:cNvGrpSpPr/>
          <p:nvPr userDrawn="1"/>
        </p:nvGrpSpPr>
        <p:grpSpPr bwMode="auto">
          <a:xfrm>
            <a:off x="11036300" y="213860"/>
            <a:ext cx="817244" cy="161289"/>
            <a:chOff x="367606" y="337900"/>
            <a:chExt cx="817244" cy="161289"/>
          </a:xfrm>
        </p:grpSpPr>
        <p:sp>
          <p:nvSpPr>
            <p:cNvPr id="7" name="object 19">
              <a:extLst>
                <a:ext uri="{FF2B5EF4-FFF2-40B4-BE49-F238E27FC236}">
                  <a16:creationId xmlns:a16="http://schemas.microsoft.com/office/drawing/2014/main" id="{61387198-08A6-43A8-805F-B883EDC7504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8" name="object 20">
              <a:extLst>
                <a:ext uri="{FF2B5EF4-FFF2-40B4-BE49-F238E27FC236}">
                  <a16:creationId xmlns:a16="http://schemas.microsoft.com/office/drawing/2014/main" id="{74A9A2DD-42A0-481D-8334-8BED6E0E2773}"/>
                </a:ext>
              </a:extLst>
            </p:cNvPr>
            <p:cNvPicPr/>
            <p:nvPr/>
          </p:nvPicPr>
          <p:blipFill>
            <a:blip r:embed="rId2"/>
            <a:stretch/>
          </p:blipFill>
          <p:spPr bwMode="auto">
            <a:xfrm>
              <a:off x="595974" y="400319"/>
              <a:ext cx="187464" cy="97840"/>
            </a:xfrm>
            <a:prstGeom prst="rect">
              <a:avLst/>
            </a:prstGeom>
          </p:spPr>
        </p:pic>
        <p:sp>
          <p:nvSpPr>
            <p:cNvPr id="9" name="object 21">
              <a:extLst>
                <a:ext uri="{FF2B5EF4-FFF2-40B4-BE49-F238E27FC236}">
                  <a16:creationId xmlns:a16="http://schemas.microsoft.com/office/drawing/2014/main" id="{E63A11E7-A4C0-4BAC-8E9D-9B4EB2653413}"/>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cxnSp>
        <p:nvCxnSpPr>
          <p:cNvPr id="10" name="Прямая соединительная линия 9">
            <a:extLst>
              <a:ext uri="{FF2B5EF4-FFF2-40B4-BE49-F238E27FC236}">
                <a16:creationId xmlns:a16="http://schemas.microsoft.com/office/drawing/2014/main" id="{8BD14380-806B-4151-B7F1-4DE9FD61D0F5}"/>
              </a:ext>
            </a:extLst>
          </p:cNvPr>
          <p:cNvCxnSpPr>
            <a:cxnSpLocks/>
          </p:cNvCxnSpPr>
          <p:nvPr userDrawn="1"/>
        </p:nvCxnSpPr>
        <p:spPr bwMode="auto">
          <a:xfrm flipH="1">
            <a:off x="4254500" y="527050"/>
            <a:ext cx="7696200" cy="1"/>
          </a:xfrm>
          <a:prstGeom prst="line">
            <a:avLst/>
          </a:prstGeom>
          <a:ln>
            <a:solidFill>
              <a:srgbClr val="AEB0B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6E9492-9F4B-4EB7-8547-45D32B448BF1}"/>
              </a:ext>
            </a:extLst>
          </p:cNvPr>
          <p:cNvSpPr>
            <a:spLocks noGrp="1"/>
          </p:cNvSpPr>
          <p:nvPr>
            <p:ph type="title"/>
          </p:nvPr>
        </p:nvSpPr>
        <p:spPr/>
        <p:txBody>
          <a:bodyPr/>
          <a:lstStyle/>
          <a:p>
            <a:r>
              <a:rPr lang="ru-RU"/>
              <a:t>Образец заголовка</a:t>
            </a:r>
          </a:p>
        </p:txBody>
      </p:sp>
      <p:sp>
        <p:nvSpPr>
          <p:cNvPr id="3" name="Нижний колонтитул 2">
            <a:extLst>
              <a:ext uri="{FF2B5EF4-FFF2-40B4-BE49-F238E27FC236}">
                <a16:creationId xmlns:a16="http://schemas.microsoft.com/office/drawing/2014/main" id="{2075BFEC-E671-4A69-8FF6-6C609C69D9BC}"/>
              </a:ext>
            </a:extLst>
          </p:cNvPr>
          <p:cNvSpPr>
            <a:spLocks noGrp="1"/>
          </p:cNvSpPr>
          <p:nvPr>
            <p:ph type="ftr" sz="quarter" idx="10"/>
          </p:nvPr>
        </p:nvSpPr>
        <p:spPr/>
        <p:txBody>
          <a:bodyPr/>
          <a:lstStyle/>
          <a:p>
            <a:pPr>
              <a:defRPr/>
            </a:pPr>
            <a:endParaRPr lang="ru-RU"/>
          </a:p>
        </p:txBody>
      </p:sp>
      <p:sp>
        <p:nvSpPr>
          <p:cNvPr id="4" name="Дата 3">
            <a:extLst>
              <a:ext uri="{FF2B5EF4-FFF2-40B4-BE49-F238E27FC236}">
                <a16:creationId xmlns:a16="http://schemas.microsoft.com/office/drawing/2014/main" id="{85A17A9F-44BD-4A78-89AF-A36BFEEC7A4E}"/>
              </a:ext>
            </a:extLst>
          </p:cNvPr>
          <p:cNvSpPr>
            <a:spLocks noGrp="1"/>
          </p:cNvSpPr>
          <p:nvPr>
            <p:ph type="dt" sz="half" idx="11"/>
          </p:nvPr>
        </p:nvSpPr>
        <p:spPr/>
        <p:txBody>
          <a:bodyPr/>
          <a:lstStyle/>
          <a:p>
            <a:pPr>
              <a:defRPr/>
            </a:pPr>
            <a:fld id="{5C467AA8-97CD-46D5-838A-7A55321FAF07}" type="datetime1">
              <a:rPr lang="en-US" smtClean="0"/>
              <a:t>7/8/2026</a:t>
            </a:fld>
            <a:endParaRPr lang="en-US"/>
          </a:p>
        </p:txBody>
      </p:sp>
      <p:sp>
        <p:nvSpPr>
          <p:cNvPr id="5" name="Номер слайда 4">
            <a:extLst>
              <a:ext uri="{FF2B5EF4-FFF2-40B4-BE49-F238E27FC236}">
                <a16:creationId xmlns:a16="http://schemas.microsoft.com/office/drawing/2014/main" id="{38B56A74-D841-4BFC-B1F4-2FC19648CC96}"/>
              </a:ext>
            </a:extLst>
          </p:cNvPr>
          <p:cNvSpPr>
            <a:spLocks noGrp="1"/>
          </p:cNvSpPr>
          <p:nvPr>
            <p:ph type="sldNum" sz="quarter" idx="12"/>
          </p:nvPr>
        </p:nvSpPr>
        <p:spPr/>
        <p:txBody>
          <a:bodyPr/>
          <a:lstStyle/>
          <a:p>
            <a:pPr>
              <a:defRPr/>
            </a:pPr>
            <a:fld id="{B6F15528-21DE-4FAA-801E-634DDDAF4B2B}" type="slidenum">
              <a:rPr lang="ru-RU" smtClean="0"/>
              <a:t>‹#›</a:t>
            </a:fld>
            <a:endParaRPr lang="ru-RU"/>
          </a:p>
        </p:txBody>
      </p:sp>
    </p:spTree>
    <p:extLst>
      <p:ext uri="{BB962C8B-B14F-4D97-AF65-F5344CB8AC3E}">
        <p14:creationId xmlns:p14="http://schemas.microsoft.com/office/powerpoint/2010/main" val="288672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Пустой слайд">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F4F5EEC9-8B6E-4B94-BB49-F6487223F553}" type="datetime1">
              <a:rPr lang="en-US"/>
              <a:t>7/8/2026</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0825" y="2582121"/>
            <a:ext cx="9124950" cy="921342"/>
          </a:xfrm>
        </p:spPr>
        <p:txBody>
          <a:bodyPr anchor="b"/>
          <a:lstStyle>
            <a:lvl1pPr algn="ctr">
              <a:defRPr sz="5987"/>
            </a:lvl1pPr>
          </a:lstStyle>
          <a:p>
            <a:r>
              <a:rPr lang="ru-RU"/>
              <a:t>Образец заголовка</a:t>
            </a:r>
          </a:p>
        </p:txBody>
      </p:sp>
      <p:sp>
        <p:nvSpPr>
          <p:cNvPr id="3" name="Подзаголовок 2"/>
          <p:cNvSpPr>
            <a:spLocks noGrp="1"/>
          </p:cNvSpPr>
          <p:nvPr>
            <p:ph type="subTitle" idx="1"/>
          </p:nvPr>
        </p:nvSpPr>
        <p:spPr>
          <a:xfrm>
            <a:off x="1520825" y="3595367"/>
            <a:ext cx="9124950" cy="368562"/>
          </a:xfrm>
        </p:spPr>
        <p:txBody>
          <a:bodyPr/>
          <a:lstStyle>
            <a:lvl1pPr marL="0" indent="0" algn="ctr">
              <a:buNone/>
              <a:defRPr sz="2395"/>
            </a:lvl1pPr>
            <a:lvl2pPr marL="456240" indent="0" algn="ctr">
              <a:buNone/>
              <a:defRPr sz="1996"/>
            </a:lvl2pPr>
            <a:lvl3pPr marL="912480" indent="0" algn="ctr">
              <a:buNone/>
              <a:defRPr sz="1796"/>
            </a:lvl3pPr>
            <a:lvl4pPr marL="1368720" indent="0" algn="ctr">
              <a:buNone/>
              <a:defRPr sz="1597"/>
            </a:lvl4pPr>
            <a:lvl5pPr marL="1824960" indent="0" algn="ctr">
              <a:buNone/>
              <a:defRPr sz="1597"/>
            </a:lvl5pPr>
            <a:lvl6pPr marL="2281199" indent="0" algn="ctr">
              <a:buNone/>
              <a:defRPr sz="1597"/>
            </a:lvl6pPr>
            <a:lvl7pPr marL="2737439" indent="0" algn="ctr">
              <a:buNone/>
              <a:defRPr sz="1597"/>
            </a:lvl7pPr>
            <a:lvl8pPr marL="3193679" indent="0" algn="ctr">
              <a:buNone/>
              <a:defRPr sz="1597"/>
            </a:lvl8pPr>
            <a:lvl9pPr marL="3649919" indent="0" algn="ctr">
              <a:buNone/>
              <a:defRPr sz="1597"/>
            </a:lvl9pPr>
          </a:lstStyle>
          <a:p>
            <a:r>
              <a:rPr lang="ru-RU"/>
              <a:t>Образец подзаголовка</a:t>
            </a:r>
          </a:p>
        </p:txBody>
      </p:sp>
      <p:sp>
        <p:nvSpPr>
          <p:cNvPr id="4" name="Дата 3"/>
          <p:cNvSpPr>
            <a:spLocks noGrp="1"/>
          </p:cNvSpPr>
          <p:nvPr>
            <p:ph type="dt" sz="half" idx="10"/>
          </p:nvPr>
        </p:nvSpPr>
        <p:spPr>
          <a:xfrm>
            <a:off x="608647" y="6366129"/>
            <a:ext cx="2799778" cy="276999"/>
          </a:xfrm>
        </p:spPr>
        <p:txBody>
          <a:bodyPr/>
          <a:lstStyle/>
          <a:p>
            <a:fld id="{D993F782-C7DC-4DB0-9A4A-5EACEE0583DC}" type="datetimeFigureOut">
              <a:rPr lang="ru-RU" smtClean="0"/>
              <a:t>08.07.2026</a:t>
            </a:fld>
            <a:endParaRPr lang="ru-RU"/>
          </a:p>
        </p:txBody>
      </p:sp>
      <p:sp>
        <p:nvSpPr>
          <p:cNvPr id="5" name="Нижний колонтитул 4"/>
          <p:cNvSpPr>
            <a:spLocks noGrp="1"/>
          </p:cNvSpPr>
          <p:nvPr>
            <p:ph type="ftr" sz="quarter" idx="11"/>
          </p:nvPr>
        </p:nvSpPr>
        <p:spPr>
          <a:xfrm>
            <a:off x="4138803" y="6366129"/>
            <a:ext cx="3895343" cy="276999"/>
          </a:xfrm>
        </p:spPr>
        <p:txBody>
          <a:bodyPr/>
          <a:lstStyle/>
          <a:p>
            <a:endParaRPr lang="ru-RU"/>
          </a:p>
        </p:txBody>
      </p:sp>
      <p:sp>
        <p:nvSpPr>
          <p:cNvPr id="6" name="Номер слайда 5"/>
          <p:cNvSpPr>
            <a:spLocks noGrp="1"/>
          </p:cNvSpPr>
          <p:nvPr>
            <p:ph type="sldNum" sz="quarter" idx="12"/>
          </p:nvPr>
        </p:nvSpPr>
        <p:spPr>
          <a:xfrm>
            <a:off x="8764524" y="6366129"/>
            <a:ext cx="2799778" cy="276999"/>
          </a:xfrm>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407221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4022865" y="2880242"/>
            <a:ext cx="4127218" cy="1664970"/>
          </a:xfrm>
          <a:prstGeom prst="rect">
            <a:avLst/>
          </a:prstGeom>
        </p:spPr>
        <p:txBody>
          <a:bodyPr wrap="square" lIns="0" tIns="0" rIns="0" bIns="0">
            <a:spAutoFit/>
          </a:bodyPr>
          <a:lstStyle>
            <a:lvl1pPr>
              <a:defRPr sz="3000" b="0" i="0">
                <a:solidFill>
                  <a:srgbClr val="343435"/>
                </a:solidFill>
                <a:latin typeface="Tahoma"/>
                <a:cs typeface="Tahoma"/>
              </a:defRPr>
            </a:lvl1pPr>
          </a:lstStyle>
          <a:p>
            <a:pPr>
              <a:defRPr/>
            </a:pPr>
            <a:endParaRPr/>
          </a:p>
        </p:txBody>
      </p:sp>
      <p:sp>
        <p:nvSpPr>
          <p:cNvPr id="3" name="Holder 3"/>
          <p:cNvSpPr>
            <a:spLocks noGrp="1"/>
          </p:cNvSpPr>
          <p:nvPr>
            <p:ph type="body" idx="1"/>
          </p:nvPr>
        </p:nvSpPr>
        <p:spPr bwMode="auto">
          <a:xfrm>
            <a:off x="608647" y="1574419"/>
            <a:ext cx="10955655" cy="4517898"/>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a:xfrm>
            <a:off x="4138803" y="6366129"/>
            <a:ext cx="3895343" cy="342265"/>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608647" y="6366129"/>
            <a:ext cx="2799778" cy="342265"/>
          </a:xfrm>
          <a:prstGeom prst="rect">
            <a:avLst/>
          </a:prstGeom>
        </p:spPr>
        <p:txBody>
          <a:bodyPr wrap="square" lIns="0" tIns="0" rIns="0" bIns="0">
            <a:spAutoFit/>
          </a:bodyPr>
          <a:lstStyle>
            <a:lvl1pPr algn="l">
              <a:defRPr>
                <a:solidFill>
                  <a:schemeClr val="tx1">
                    <a:tint val="75000"/>
                  </a:schemeClr>
                </a:solidFill>
              </a:defRPr>
            </a:lvl1pPr>
          </a:lstStyle>
          <a:p>
            <a:pPr>
              <a:defRPr/>
            </a:pPr>
            <a:fld id="{5C467AA8-97CD-46D5-838A-7A55321FAF07}" type="datetime1">
              <a:rPr lang="en-US"/>
              <a:t>7/8/2026</a:t>
            </a:fld>
            <a:endParaRPr lang="en-US"/>
          </a:p>
        </p:txBody>
      </p:sp>
      <p:sp>
        <p:nvSpPr>
          <p:cNvPr id="6" name="Holder 6"/>
          <p:cNvSpPr>
            <a:spLocks noGrp="1"/>
          </p:cNvSpPr>
          <p:nvPr>
            <p:ph type="sldNum" sz="quarter" idx="7"/>
          </p:nvPr>
        </p:nvSpPr>
        <p:spPr bwMode="auto">
          <a:xfrm>
            <a:off x="8764524" y="6366129"/>
            <a:ext cx="2799778" cy="342265"/>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55" r:id="rId4"/>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5D7E"/>
        </a:solidFill>
        <a:effectLst/>
      </p:bgPr>
    </p:bg>
    <p:spTree>
      <p:nvGrpSpPr>
        <p:cNvPr id="1" name=""/>
        <p:cNvGrpSpPr/>
        <p:nvPr/>
      </p:nvGrpSpPr>
      <p:grpSpPr bwMode="auto">
        <a:xfrm>
          <a:off x="0" y="0"/>
          <a:ext cx="0" cy="0"/>
          <a:chOff x="0" y="0"/>
          <a:chExt cx="0" cy="0"/>
        </a:xfrm>
      </p:grpSpPr>
      <p:sp>
        <p:nvSpPr>
          <p:cNvPr id="5" name="Заголовок 1">
            <a:extLst>
              <a:ext uri="{FF2B5EF4-FFF2-40B4-BE49-F238E27FC236}">
                <a16:creationId xmlns:a16="http://schemas.microsoft.com/office/drawing/2014/main" id="{772E7343-B6B1-44C1-9882-BB8C4A55F82D}"/>
              </a:ext>
            </a:extLst>
          </p:cNvPr>
          <p:cNvSpPr txBox="1">
            <a:spLocks/>
          </p:cNvSpPr>
          <p:nvPr/>
        </p:nvSpPr>
        <p:spPr>
          <a:xfrm>
            <a:off x="826716" y="2342530"/>
            <a:ext cx="5637052" cy="1376348"/>
          </a:xfrm>
          <a:prstGeom prst="rect">
            <a:avLst/>
          </a:prstGeom>
        </p:spPr>
        <p:txBody>
          <a:bodyPr/>
          <a:lstStyle>
            <a:lvl1pPr>
              <a:defRPr>
                <a:latin typeface="+mj-lt"/>
                <a:ea typeface="+mj-ea"/>
                <a:cs typeface="+mj-cs"/>
              </a:defRPr>
            </a:lvl1pPr>
          </a:lstStyle>
          <a:p>
            <a:pPr algn="ctr"/>
            <a:endParaRPr lang="ru-RU" altLang="zh-CN" sz="2000" b="1" dirty="0">
              <a:solidFill>
                <a:schemeClr val="bg1"/>
              </a:solidFill>
              <a:latin typeface="Century Gothic" panose="020B0502020202020204" pitchFamily="34" charset="0"/>
            </a:endParaRPr>
          </a:p>
        </p:txBody>
      </p:sp>
      <p:grpSp>
        <p:nvGrpSpPr>
          <p:cNvPr id="10" name="Группа 9">
            <a:extLst>
              <a:ext uri="{FF2B5EF4-FFF2-40B4-BE49-F238E27FC236}">
                <a16:creationId xmlns:a16="http://schemas.microsoft.com/office/drawing/2014/main" id="{1E0BD55D-6EE4-4E81-8B12-FD650AEC27BD}"/>
              </a:ext>
            </a:extLst>
          </p:cNvPr>
          <p:cNvGrpSpPr/>
          <p:nvPr/>
        </p:nvGrpSpPr>
        <p:grpSpPr bwMode="auto">
          <a:xfrm>
            <a:off x="5778500" y="0"/>
            <a:ext cx="6223635" cy="6840479"/>
            <a:chOff x="5714915" y="0"/>
            <a:chExt cx="6223635" cy="6840479"/>
          </a:xfrm>
        </p:grpSpPr>
        <p:sp>
          <p:nvSpPr>
            <p:cNvPr id="11" name="object 21">
              <a:extLst>
                <a:ext uri="{FF2B5EF4-FFF2-40B4-BE49-F238E27FC236}">
                  <a16:creationId xmlns:a16="http://schemas.microsoft.com/office/drawing/2014/main" id="{3FCA3E1A-654E-41BB-AAC0-D28E07C6C07D}"/>
                </a:ext>
              </a:extLst>
            </p:cNvPr>
            <p:cNvSpPr/>
            <p:nvPr/>
          </p:nvSpPr>
          <p:spPr bwMode="auto">
            <a:xfrm>
              <a:off x="8931797" y="1296294"/>
              <a:ext cx="2762885" cy="5544185"/>
            </a:xfrm>
            <a:custGeom>
              <a:avLst/>
              <a:gdLst/>
              <a:ahLst/>
              <a:cxnLst/>
              <a:rect l="l" t="t" r="r" b="b"/>
              <a:pathLst>
                <a:path w="2762884" h="5544184" extrusionOk="0">
                  <a:moveTo>
                    <a:pt x="2762814" y="0"/>
                  </a:moveTo>
                  <a:lnTo>
                    <a:pt x="0" y="5543710"/>
                  </a:lnTo>
                  <a:lnTo>
                    <a:pt x="2762814" y="0"/>
                  </a:lnTo>
                  <a:close/>
                </a:path>
              </a:pathLst>
            </a:custGeom>
            <a:solidFill>
              <a:srgbClr val="004E7D">
                <a:alpha val="50000"/>
              </a:srgbClr>
            </a:solidFill>
          </p:spPr>
          <p:txBody>
            <a:bodyPr wrap="square" lIns="0" tIns="0" rIns="0" bIns="0" rtlCol="0"/>
            <a:lstStyle/>
            <a:p>
              <a:pPr>
                <a:defRPr/>
              </a:pPr>
              <a:endParaRPr/>
            </a:p>
          </p:txBody>
        </p:sp>
        <p:sp>
          <p:nvSpPr>
            <p:cNvPr id="12" name="object 22">
              <a:extLst>
                <a:ext uri="{FF2B5EF4-FFF2-40B4-BE49-F238E27FC236}">
                  <a16:creationId xmlns:a16="http://schemas.microsoft.com/office/drawing/2014/main" id="{2E58F43D-39B1-488B-95AC-B76607FA6127}"/>
                </a:ext>
              </a:extLst>
            </p:cNvPr>
            <p:cNvSpPr/>
            <p:nvPr/>
          </p:nvSpPr>
          <p:spPr bwMode="auto">
            <a:xfrm>
              <a:off x="8931797" y="1296294"/>
              <a:ext cx="2762885" cy="5544185"/>
            </a:xfrm>
            <a:custGeom>
              <a:avLst/>
              <a:gdLst/>
              <a:ahLst/>
              <a:cxnLst/>
              <a:rect l="l" t="t" r="r" b="b"/>
              <a:pathLst>
                <a:path w="2762884" h="5544184" extrusionOk="0">
                  <a:moveTo>
                    <a:pt x="0" y="5543710"/>
                  </a:moveTo>
                  <a:lnTo>
                    <a:pt x="2762814" y="0"/>
                  </a:lnTo>
                  <a:lnTo>
                    <a:pt x="0" y="5543710"/>
                  </a:lnTo>
                </a:path>
              </a:pathLst>
            </a:custGeom>
            <a:solidFill>
              <a:schemeClr val="accent1">
                <a:lumMod val="40000"/>
                <a:lumOff val="60000"/>
              </a:schemeClr>
            </a:solidFill>
            <a:ln w="12700">
              <a:solidFill>
                <a:schemeClr val="accent5">
                  <a:lumMod val="75000"/>
                </a:schemeClr>
              </a:solidFill>
            </a:ln>
          </p:spPr>
          <p:txBody>
            <a:bodyPr wrap="square" lIns="0" tIns="0" rIns="0" bIns="0" rtlCol="0"/>
            <a:lstStyle/>
            <a:p>
              <a:pPr>
                <a:defRPr/>
              </a:pPr>
              <a:endParaRPr dirty="0"/>
            </a:p>
          </p:txBody>
        </p:sp>
        <p:sp>
          <p:nvSpPr>
            <p:cNvPr id="13" name="object 23">
              <a:extLst>
                <a:ext uri="{FF2B5EF4-FFF2-40B4-BE49-F238E27FC236}">
                  <a16:creationId xmlns:a16="http://schemas.microsoft.com/office/drawing/2014/main" id="{C9B16F9E-A2E3-432A-A578-581F066A9A98}"/>
                </a:ext>
              </a:extLst>
            </p:cNvPr>
            <p:cNvSpPr/>
            <p:nvPr/>
          </p:nvSpPr>
          <p:spPr bwMode="auto">
            <a:xfrm>
              <a:off x="5714915" y="0"/>
              <a:ext cx="6223635" cy="6840220"/>
            </a:xfrm>
            <a:custGeom>
              <a:avLst/>
              <a:gdLst/>
              <a:ahLst/>
              <a:cxnLst/>
              <a:rect l="l" t="t" r="r" b="b"/>
              <a:pathLst>
                <a:path w="6223634" h="6840220" extrusionOk="0">
                  <a:moveTo>
                    <a:pt x="4755053" y="0"/>
                  </a:moveTo>
                  <a:lnTo>
                    <a:pt x="3462225" y="0"/>
                  </a:lnTo>
                  <a:lnTo>
                    <a:pt x="0" y="6840004"/>
                  </a:lnTo>
                  <a:lnTo>
                    <a:pt x="2821693" y="6840004"/>
                  </a:lnTo>
                  <a:lnTo>
                    <a:pt x="6223414" y="14329"/>
                  </a:lnTo>
                  <a:lnTo>
                    <a:pt x="4755053" y="0"/>
                  </a:lnTo>
                  <a:close/>
                </a:path>
              </a:pathLst>
            </a:custGeom>
            <a:solidFill>
              <a:schemeClr val="accent1">
                <a:lumMod val="40000"/>
                <a:lumOff val="60000"/>
                <a:alpha val="33000"/>
              </a:schemeClr>
            </a:solidFill>
          </p:spPr>
          <p:txBody>
            <a:bodyPr wrap="square" lIns="0" tIns="0" rIns="0" bIns="0" rtlCol="0"/>
            <a:lstStyle/>
            <a:p>
              <a:pPr>
                <a:defRPr/>
              </a:pPr>
              <a:endParaRPr dirty="0"/>
            </a:p>
          </p:txBody>
        </p:sp>
      </p:grpSp>
      <p:sp>
        <p:nvSpPr>
          <p:cNvPr id="14" name="TextBox 13">
            <a:extLst>
              <a:ext uri="{FF2B5EF4-FFF2-40B4-BE49-F238E27FC236}">
                <a16:creationId xmlns:a16="http://schemas.microsoft.com/office/drawing/2014/main" id="{AC7D7346-7CC2-42D4-9E7A-4085811C4880}"/>
              </a:ext>
            </a:extLst>
          </p:cNvPr>
          <p:cNvSpPr txBox="1"/>
          <p:nvPr/>
        </p:nvSpPr>
        <p:spPr>
          <a:xfrm>
            <a:off x="603592" y="1814960"/>
            <a:ext cx="6537496" cy="1938992"/>
          </a:xfrm>
          <a:prstGeom prst="rect">
            <a:avLst/>
          </a:prstGeom>
          <a:noFill/>
        </p:spPr>
        <p:txBody>
          <a:bodyPr wrap="square">
            <a:spAutoFit/>
          </a:bodyPr>
          <a:lstStyle/>
          <a:p>
            <a:pPr algn="ctr"/>
            <a:r>
              <a:rPr lang="ru-RU" sz="2000" b="1" kern="400" dirty="0">
                <a:solidFill>
                  <a:schemeClr val="bg1"/>
                </a:solidFill>
                <a:effectLst/>
                <a:latin typeface="Roboto "/>
                <a:ea typeface="SimSun" panose="02010600030101010101" pitchFamily="2" charset="-122"/>
              </a:rPr>
              <a:t>ЗАЯВКА КАНДИДАТА НА</a:t>
            </a:r>
            <a:r>
              <a:rPr lang="en-US" sz="2000" b="1" kern="400" dirty="0">
                <a:solidFill>
                  <a:schemeClr val="bg1"/>
                </a:solidFill>
                <a:effectLst/>
                <a:latin typeface="Roboto "/>
                <a:ea typeface="SimSun" panose="02010600030101010101" pitchFamily="2" charset="-122"/>
              </a:rPr>
              <a:t> </a:t>
            </a:r>
            <a:endParaRPr lang="ru-RU" sz="2000" b="1" kern="400" dirty="0">
              <a:solidFill>
                <a:schemeClr val="bg1"/>
              </a:solidFill>
              <a:effectLst/>
              <a:latin typeface="Roboto "/>
              <a:ea typeface="SimSun" panose="02010600030101010101" pitchFamily="2" charset="-122"/>
            </a:endParaRPr>
          </a:p>
          <a:p>
            <a:pPr algn="ctr"/>
            <a:r>
              <a:rPr lang="ru-RU" sz="2000" b="1" kern="400" dirty="0">
                <a:solidFill>
                  <a:schemeClr val="bg1"/>
                </a:solidFill>
                <a:effectLst/>
                <a:latin typeface="Roboto "/>
                <a:ea typeface="SimSun" panose="02010600030101010101" pitchFamily="2" charset="-122"/>
              </a:rPr>
              <a:t>ПОЛУЧЕНИЕ СТАТУСА </a:t>
            </a:r>
          </a:p>
          <a:p>
            <a:pPr algn="ctr"/>
            <a:r>
              <a:rPr lang="ru-RU" sz="2000" b="1" kern="400" dirty="0">
                <a:solidFill>
                  <a:schemeClr val="bg1"/>
                </a:solidFill>
                <a:effectLst/>
                <a:latin typeface="Roboto "/>
                <a:ea typeface="SimSun" panose="02010600030101010101" pitchFamily="2" charset="-122"/>
              </a:rPr>
              <a:t>АВТОРИЗОВАННОГО СЕРВИСНОГО ПАРТНЁРА JAC</a:t>
            </a:r>
            <a:endParaRPr lang="en-US" sz="2000" b="1" kern="400" dirty="0">
              <a:solidFill>
                <a:schemeClr val="bg1"/>
              </a:solidFill>
              <a:effectLst/>
              <a:latin typeface="Roboto "/>
              <a:ea typeface="SimSun" panose="02010600030101010101" pitchFamily="2" charset="-122"/>
            </a:endParaRPr>
          </a:p>
          <a:p>
            <a:pPr algn="ctr"/>
            <a:endParaRPr lang="ru-RU" sz="2000" b="1" kern="400" dirty="0">
              <a:solidFill>
                <a:schemeClr val="bg1"/>
              </a:solidFill>
              <a:effectLst/>
              <a:latin typeface="Roboto "/>
              <a:ea typeface="SimSun" panose="02010600030101010101" pitchFamily="2" charset="-122"/>
            </a:endParaRPr>
          </a:p>
          <a:p>
            <a:pPr algn="ctr"/>
            <a:r>
              <a:rPr lang="en-US" sz="2000" b="1" dirty="0">
                <a:solidFill>
                  <a:schemeClr val="bg1">
                    <a:lumMod val="65000"/>
                  </a:schemeClr>
                </a:solidFill>
                <a:effectLst/>
                <a:latin typeface="Roboto "/>
                <a:ea typeface="SimSun" panose="02010600030101010101" pitchFamily="2" charset="-122"/>
              </a:rPr>
              <a:t>JAC A</a:t>
            </a:r>
            <a:r>
              <a:rPr lang="en-US" sz="2000" b="1" dirty="0">
                <a:solidFill>
                  <a:schemeClr val="bg1">
                    <a:lumMod val="65000"/>
                  </a:schemeClr>
                </a:solidFill>
                <a:latin typeface="Roboto "/>
                <a:ea typeface="SimSun" panose="02010600030101010101" pitchFamily="2" charset="-122"/>
              </a:rPr>
              <a:t>UTHORIZED</a:t>
            </a:r>
            <a:r>
              <a:rPr lang="en-US" sz="2000" b="1" dirty="0">
                <a:solidFill>
                  <a:schemeClr val="bg1">
                    <a:lumMod val="65000"/>
                  </a:schemeClr>
                </a:solidFill>
                <a:effectLst/>
                <a:latin typeface="Roboto "/>
                <a:ea typeface="SimSun" panose="02010600030101010101" pitchFamily="2" charset="-122"/>
              </a:rPr>
              <a:t> </a:t>
            </a:r>
            <a:r>
              <a:rPr lang="en-US" sz="2000" b="1" dirty="0">
                <a:solidFill>
                  <a:schemeClr val="bg1">
                    <a:lumMod val="65000"/>
                  </a:schemeClr>
                </a:solidFill>
                <a:latin typeface="Roboto "/>
                <a:ea typeface="SimSun" panose="02010600030101010101" pitchFamily="2" charset="-122"/>
              </a:rPr>
              <a:t>SERVICE PARTNER</a:t>
            </a:r>
            <a:r>
              <a:rPr lang="en-US" sz="2000" b="1" dirty="0">
                <a:solidFill>
                  <a:schemeClr val="bg1">
                    <a:lumMod val="65000"/>
                  </a:schemeClr>
                </a:solidFill>
                <a:effectLst/>
                <a:latin typeface="Roboto "/>
                <a:ea typeface="SimSun" panose="02010600030101010101" pitchFamily="2" charset="-122"/>
              </a:rPr>
              <a:t> </a:t>
            </a:r>
            <a:endParaRPr lang="ru-RU" sz="2000" b="1" dirty="0">
              <a:solidFill>
                <a:schemeClr val="bg1">
                  <a:lumMod val="65000"/>
                </a:schemeClr>
              </a:solidFill>
              <a:effectLst/>
              <a:latin typeface="Roboto "/>
              <a:ea typeface="SimSun" panose="02010600030101010101" pitchFamily="2" charset="-122"/>
            </a:endParaRPr>
          </a:p>
          <a:p>
            <a:pPr algn="ctr"/>
            <a:r>
              <a:rPr lang="en-US" sz="2000" b="1" dirty="0">
                <a:solidFill>
                  <a:schemeClr val="bg1">
                    <a:lumMod val="65000"/>
                  </a:schemeClr>
                </a:solidFill>
                <a:effectLst/>
                <a:latin typeface="Roboto "/>
                <a:ea typeface="SimSun" panose="02010600030101010101" pitchFamily="2" charset="-122"/>
              </a:rPr>
              <a:t>APPLICATION FORM</a:t>
            </a:r>
            <a:endParaRPr lang="ru-RU" sz="2000" b="1" dirty="0">
              <a:solidFill>
                <a:schemeClr val="bg1">
                  <a:lumMod val="65000"/>
                </a:schemeClr>
              </a:solidFill>
              <a:effectLst/>
              <a:latin typeface="Roboto "/>
              <a:ea typeface="SimSun" panose="02010600030101010101" pitchFamily="2" charset="-122"/>
            </a:endParaRPr>
          </a:p>
        </p:txBody>
      </p:sp>
      <p:sp>
        <p:nvSpPr>
          <p:cNvPr id="15" name="object 2">
            <a:extLst>
              <a:ext uri="{FF2B5EF4-FFF2-40B4-BE49-F238E27FC236}">
                <a16:creationId xmlns:a16="http://schemas.microsoft.com/office/drawing/2014/main" id="{35FB82E2-49B2-4314-8F32-C5199E7F80FD}"/>
              </a:ext>
            </a:extLst>
          </p:cNvPr>
          <p:cNvSpPr>
            <a:spLocks noChangeAspect="1"/>
          </p:cNvSpPr>
          <p:nvPr/>
        </p:nvSpPr>
        <p:spPr bwMode="auto">
          <a:xfrm>
            <a:off x="9664700" y="6114850"/>
            <a:ext cx="2193556" cy="432000"/>
          </a:xfrm>
          <a:custGeom>
            <a:avLst/>
            <a:gdLst/>
            <a:ahLst/>
            <a:cxnLst/>
            <a:rect l="l" t="t" r="r" b="b"/>
            <a:pathLst>
              <a:path w="2656840" h="523239" extrusionOk="0">
                <a:moveTo>
                  <a:pt x="929817" y="32067"/>
                </a:moveTo>
                <a:lnTo>
                  <a:pt x="927811" y="17399"/>
                </a:lnTo>
                <a:lnTo>
                  <a:pt x="918743" y="6045"/>
                </a:lnTo>
                <a:lnTo>
                  <a:pt x="903935" y="1485"/>
                </a:lnTo>
                <a:lnTo>
                  <a:pt x="767918" y="1485"/>
                </a:lnTo>
                <a:lnTo>
                  <a:pt x="731888" y="18542"/>
                </a:lnTo>
                <a:lnTo>
                  <a:pt x="422198" y="396303"/>
                </a:lnTo>
                <a:lnTo>
                  <a:pt x="380669" y="435444"/>
                </a:lnTo>
                <a:lnTo>
                  <a:pt x="337146" y="458254"/>
                </a:lnTo>
                <a:lnTo>
                  <a:pt x="292315" y="468871"/>
                </a:lnTo>
                <a:lnTo>
                  <a:pt x="246888" y="471487"/>
                </a:lnTo>
                <a:lnTo>
                  <a:pt x="33731" y="472198"/>
                </a:lnTo>
                <a:lnTo>
                  <a:pt x="24968" y="476859"/>
                </a:lnTo>
                <a:lnTo>
                  <a:pt x="0" y="513956"/>
                </a:lnTo>
                <a:lnTo>
                  <a:pt x="3924" y="521322"/>
                </a:lnTo>
                <a:lnTo>
                  <a:pt x="10515" y="521322"/>
                </a:lnTo>
                <a:lnTo>
                  <a:pt x="420331" y="521296"/>
                </a:lnTo>
                <a:lnTo>
                  <a:pt x="472325" y="515518"/>
                </a:lnTo>
                <a:lnTo>
                  <a:pt x="521246" y="498729"/>
                </a:lnTo>
                <a:lnTo>
                  <a:pt x="565353" y="471728"/>
                </a:lnTo>
                <a:lnTo>
                  <a:pt x="602957" y="435330"/>
                </a:lnTo>
                <a:lnTo>
                  <a:pt x="923455" y="46583"/>
                </a:lnTo>
                <a:lnTo>
                  <a:pt x="929817" y="32067"/>
                </a:lnTo>
                <a:close/>
              </a:path>
              <a:path w="2656840" h="523239" extrusionOk="0">
                <a:moveTo>
                  <a:pt x="1349311" y="237388"/>
                </a:moveTo>
                <a:lnTo>
                  <a:pt x="1347127" y="231406"/>
                </a:lnTo>
                <a:lnTo>
                  <a:pt x="1327645" y="204012"/>
                </a:lnTo>
                <a:lnTo>
                  <a:pt x="1324000" y="203073"/>
                </a:lnTo>
                <a:lnTo>
                  <a:pt x="1078661" y="203047"/>
                </a:lnTo>
                <a:lnTo>
                  <a:pt x="1033792" y="208102"/>
                </a:lnTo>
                <a:lnTo>
                  <a:pt x="991641" y="222758"/>
                </a:lnTo>
                <a:lnTo>
                  <a:pt x="953757" y="246303"/>
                </a:lnTo>
                <a:lnTo>
                  <a:pt x="921613" y="278028"/>
                </a:lnTo>
                <a:lnTo>
                  <a:pt x="755015" y="484200"/>
                </a:lnTo>
                <a:lnTo>
                  <a:pt x="749731" y="496303"/>
                </a:lnTo>
                <a:lnTo>
                  <a:pt x="751433" y="508368"/>
                </a:lnTo>
                <a:lnTo>
                  <a:pt x="759028" y="517613"/>
                </a:lnTo>
                <a:lnTo>
                  <a:pt x="771436" y="521309"/>
                </a:lnTo>
                <a:lnTo>
                  <a:pt x="860958" y="521309"/>
                </a:lnTo>
                <a:lnTo>
                  <a:pt x="901611" y="501980"/>
                </a:lnTo>
                <a:lnTo>
                  <a:pt x="1059053" y="308127"/>
                </a:lnTo>
                <a:lnTo>
                  <a:pt x="1084326" y="283286"/>
                </a:lnTo>
                <a:lnTo>
                  <a:pt x="1114107" y="264845"/>
                </a:lnTo>
                <a:lnTo>
                  <a:pt x="1147191" y="253365"/>
                </a:lnTo>
                <a:lnTo>
                  <a:pt x="1182408" y="249415"/>
                </a:lnTo>
                <a:lnTo>
                  <a:pt x="1337983" y="249415"/>
                </a:lnTo>
                <a:lnTo>
                  <a:pt x="1344091" y="247662"/>
                </a:lnTo>
                <a:lnTo>
                  <a:pt x="1348092" y="243230"/>
                </a:lnTo>
                <a:lnTo>
                  <a:pt x="1349311" y="237388"/>
                </a:lnTo>
                <a:close/>
              </a:path>
              <a:path w="2656840" h="523239" extrusionOk="0">
                <a:moveTo>
                  <a:pt x="1921446" y="493293"/>
                </a:moveTo>
                <a:lnTo>
                  <a:pt x="1586293" y="78968"/>
                </a:lnTo>
                <a:lnTo>
                  <a:pt x="1558645" y="51549"/>
                </a:lnTo>
                <a:lnTo>
                  <a:pt x="1524876" y="29565"/>
                </a:lnTo>
                <a:lnTo>
                  <a:pt x="1484706" y="13398"/>
                </a:lnTo>
                <a:lnTo>
                  <a:pt x="1437881" y="3416"/>
                </a:lnTo>
                <a:lnTo>
                  <a:pt x="1384122" y="0"/>
                </a:lnTo>
                <a:lnTo>
                  <a:pt x="1064920" y="0"/>
                </a:lnTo>
                <a:lnTo>
                  <a:pt x="1057732" y="3721"/>
                </a:lnTo>
                <a:lnTo>
                  <a:pt x="1031646" y="41008"/>
                </a:lnTo>
                <a:lnTo>
                  <a:pt x="1035748" y="48869"/>
                </a:lnTo>
                <a:lnTo>
                  <a:pt x="1042733" y="48869"/>
                </a:lnTo>
                <a:lnTo>
                  <a:pt x="1258201" y="48869"/>
                </a:lnTo>
                <a:lnTo>
                  <a:pt x="1299400" y="53454"/>
                </a:lnTo>
                <a:lnTo>
                  <a:pt x="1338135" y="66802"/>
                </a:lnTo>
                <a:lnTo>
                  <a:pt x="1373035" y="88239"/>
                </a:lnTo>
                <a:lnTo>
                  <a:pt x="1402740" y="117157"/>
                </a:lnTo>
                <a:lnTo>
                  <a:pt x="1718335" y="500862"/>
                </a:lnTo>
                <a:lnTo>
                  <a:pt x="1727898" y="510171"/>
                </a:lnTo>
                <a:lnTo>
                  <a:pt x="1739125" y="517067"/>
                </a:lnTo>
                <a:lnTo>
                  <a:pt x="1751596" y="521360"/>
                </a:lnTo>
                <a:lnTo>
                  <a:pt x="1764842" y="522833"/>
                </a:lnTo>
                <a:lnTo>
                  <a:pt x="1894776" y="522833"/>
                </a:lnTo>
                <a:lnTo>
                  <a:pt x="1909572" y="518452"/>
                </a:lnTo>
                <a:lnTo>
                  <a:pt x="1918970" y="507504"/>
                </a:lnTo>
                <a:lnTo>
                  <a:pt x="1921446" y="493293"/>
                </a:lnTo>
                <a:close/>
              </a:path>
              <a:path w="2656840" h="523239" extrusionOk="0">
                <a:moveTo>
                  <a:pt x="2656573" y="513207"/>
                </a:moveTo>
                <a:lnTo>
                  <a:pt x="2631554" y="475894"/>
                </a:lnTo>
                <a:lnTo>
                  <a:pt x="2624264" y="472046"/>
                </a:lnTo>
                <a:lnTo>
                  <a:pt x="2414206" y="472020"/>
                </a:lnTo>
                <a:lnTo>
                  <a:pt x="2356828" y="467575"/>
                </a:lnTo>
                <a:lnTo>
                  <a:pt x="2308834" y="453529"/>
                </a:lnTo>
                <a:lnTo>
                  <a:pt x="2268118" y="428790"/>
                </a:lnTo>
                <a:lnTo>
                  <a:pt x="2232520" y="392303"/>
                </a:lnTo>
                <a:lnTo>
                  <a:pt x="1988312" y="94729"/>
                </a:lnTo>
                <a:lnTo>
                  <a:pt x="1980361" y="78549"/>
                </a:lnTo>
                <a:lnTo>
                  <a:pt x="1981479" y="63842"/>
                </a:lnTo>
                <a:lnTo>
                  <a:pt x="1990166" y="53213"/>
                </a:lnTo>
                <a:lnTo>
                  <a:pt x="2004923" y="49263"/>
                </a:lnTo>
                <a:lnTo>
                  <a:pt x="2395309" y="49263"/>
                </a:lnTo>
                <a:lnTo>
                  <a:pt x="2399690" y="40627"/>
                </a:lnTo>
                <a:lnTo>
                  <a:pt x="2376881" y="9042"/>
                </a:lnTo>
                <a:lnTo>
                  <a:pt x="2373033" y="3708"/>
                </a:lnTo>
                <a:lnTo>
                  <a:pt x="2366861" y="558"/>
                </a:lnTo>
                <a:lnTo>
                  <a:pt x="1753895" y="558"/>
                </a:lnTo>
                <a:lnTo>
                  <a:pt x="1738947" y="5295"/>
                </a:lnTo>
                <a:lnTo>
                  <a:pt x="1729955" y="17068"/>
                </a:lnTo>
                <a:lnTo>
                  <a:pt x="1728114" y="32245"/>
                </a:lnTo>
                <a:lnTo>
                  <a:pt x="1734629" y="47155"/>
                </a:lnTo>
                <a:lnTo>
                  <a:pt x="2052205" y="433412"/>
                </a:lnTo>
                <a:lnTo>
                  <a:pt x="2093709" y="472744"/>
                </a:lnTo>
                <a:lnTo>
                  <a:pt x="2136483" y="499999"/>
                </a:lnTo>
                <a:lnTo>
                  <a:pt x="2181949" y="516026"/>
                </a:lnTo>
                <a:lnTo>
                  <a:pt x="2231529" y="521690"/>
                </a:lnTo>
                <a:lnTo>
                  <a:pt x="2652509" y="520839"/>
                </a:lnTo>
                <a:lnTo>
                  <a:pt x="2656573" y="513207"/>
                </a:lnTo>
                <a:close/>
              </a:path>
            </a:pathLst>
          </a:custGeom>
          <a:solidFill>
            <a:schemeClr val="bg1"/>
          </a:solidFill>
        </p:spPr>
        <p:txBody>
          <a:bodyPr wrap="square" lIns="0" tIns="0" rIns="0" bIns="0" rtlCol="0"/>
          <a:lstStyle/>
          <a:p>
            <a:pPr>
              <a:defRPr/>
            </a:pPr>
            <a:endParaRPr/>
          </a:p>
        </p:txBody>
      </p:sp>
      <p:sp>
        <p:nvSpPr>
          <p:cNvPr id="16" name="TextBox 15">
            <a:extLst>
              <a:ext uri="{FF2B5EF4-FFF2-40B4-BE49-F238E27FC236}">
                <a16:creationId xmlns:a16="http://schemas.microsoft.com/office/drawing/2014/main" id="{551DE58B-C822-4A47-BAFF-D7B42923730A}"/>
              </a:ext>
            </a:extLst>
          </p:cNvPr>
          <p:cNvSpPr txBox="1"/>
          <p:nvPr/>
        </p:nvSpPr>
        <p:spPr>
          <a:xfrm>
            <a:off x="149396" y="6285240"/>
            <a:ext cx="6537496" cy="400110"/>
          </a:xfrm>
          <a:prstGeom prst="rect">
            <a:avLst/>
          </a:prstGeom>
          <a:noFill/>
        </p:spPr>
        <p:txBody>
          <a:bodyPr wrap="square">
            <a:spAutoFit/>
          </a:bodyPr>
          <a:lstStyle/>
          <a:p>
            <a:r>
              <a:rPr lang="ru-RU" sz="1000" b="0" i="0" dirty="0">
                <a:solidFill>
                  <a:schemeClr val="bg1">
                    <a:lumMod val="50000"/>
                  </a:schemeClr>
                </a:solidFill>
                <a:effectLst/>
                <a:latin typeface="Roboto "/>
                <a:cs typeface="Times New Roman" panose="02020603050405020304" pitchFamily="18" charset="0"/>
              </a:rPr>
              <a:t>ООО </a:t>
            </a:r>
            <a:r>
              <a:rPr lang="ru-RU" sz="1000" dirty="0">
                <a:solidFill>
                  <a:schemeClr val="bg1">
                    <a:lumMod val="50000"/>
                  </a:schemeClr>
                </a:solidFill>
                <a:latin typeface="Roboto "/>
                <a:cs typeface="Times New Roman" panose="02020603050405020304" pitchFamily="18" charset="0"/>
              </a:rPr>
              <a:t>«</a:t>
            </a:r>
            <a:r>
              <a:rPr lang="ru-RU" sz="1000" b="0" i="0" dirty="0">
                <a:solidFill>
                  <a:schemeClr val="bg1">
                    <a:lumMod val="50000"/>
                  </a:schemeClr>
                </a:solidFill>
                <a:effectLst/>
                <a:latin typeface="Roboto "/>
                <a:cs typeface="Times New Roman" panose="02020603050405020304" pitchFamily="18" charset="0"/>
              </a:rPr>
              <a:t>ДЖАК АВТОМОБИЛЬ» </a:t>
            </a:r>
            <a:endParaRPr lang="en-US" sz="1000" b="0" i="0" dirty="0">
              <a:solidFill>
                <a:schemeClr val="bg1">
                  <a:lumMod val="50000"/>
                </a:schemeClr>
              </a:solidFill>
              <a:effectLst/>
              <a:latin typeface="Roboto "/>
              <a:cs typeface="Times New Roman" panose="02020603050405020304" pitchFamily="18" charset="0"/>
            </a:endParaRPr>
          </a:p>
          <a:p>
            <a:r>
              <a:rPr lang="ru-RU" sz="1000" b="0" i="0" dirty="0">
                <a:solidFill>
                  <a:schemeClr val="bg1">
                    <a:lumMod val="50000"/>
                  </a:schemeClr>
                </a:solidFill>
                <a:effectLst/>
                <a:latin typeface="Roboto "/>
                <a:cs typeface="Times New Roman" panose="02020603050405020304" pitchFamily="18" charset="0"/>
              </a:rPr>
              <a:t>(ИНН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1000" b="0" i="0" dirty="0">
                <a:solidFill>
                  <a:schemeClr val="bg1">
                    <a:lumMod val="50000"/>
                  </a:schemeClr>
                </a:solidFill>
                <a:effectLst/>
                <a:latin typeface="Roboto "/>
                <a:cs typeface="Times New Roman" panose="02020603050405020304" pitchFamily="18" charset="0"/>
              </a:rPr>
              <a:t>)</a:t>
            </a:r>
            <a:endParaRPr lang="ru-RU" sz="1000" dirty="0">
              <a:latin typeface="Roboto "/>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ИНФОРМАЦИЯ О ПРЕДЛОЖЕНИИ                                               </a:t>
            </a:r>
            <a:r>
              <a:rPr lang="en-US" sz="1397" b="1" dirty="0">
                <a:solidFill>
                  <a:schemeClr val="bg1">
                    <a:lumMod val="50000"/>
                  </a:schemeClr>
                </a:solidFill>
                <a:latin typeface="Roboto "/>
                <a:ea typeface="SimSun" panose="02010600030101010101" pitchFamily="2" charset="-122"/>
              </a:rPr>
              <a:t>CANDIDATE PROPOSED FACILITY</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8" name="Group 3"/>
          <p:cNvGraphicFramePr>
            <a:graphicFrameLocks noGrp="1"/>
          </p:cNvGraphicFramePr>
          <p:nvPr>
            <p:extLst>
              <p:ext uri="{D42A27DB-BD31-4B8C-83A1-F6EECF244321}">
                <p14:modId xmlns:p14="http://schemas.microsoft.com/office/powerpoint/2010/main" val="1087688687"/>
              </p:ext>
            </p:extLst>
          </p:nvPr>
        </p:nvGraphicFramePr>
        <p:xfrm>
          <a:off x="450473" y="1021771"/>
          <a:ext cx="11496000" cy="4800512"/>
        </p:xfrm>
        <a:graphic>
          <a:graphicData uri="http://schemas.openxmlformats.org/drawingml/2006/table">
            <a:tbl>
              <a:tblPr/>
              <a:tblGrid>
                <a:gridCol w="1572117">
                  <a:extLst>
                    <a:ext uri="{9D8B030D-6E8A-4147-A177-3AD203B41FA5}">
                      <a16:colId xmlns:a16="http://schemas.microsoft.com/office/drawing/2014/main" val="20000"/>
                    </a:ext>
                  </a:extLst>
                </a:gridCol>
                <a:gridCol w="4323319">
                  <a:extLst>
                    <a:ext uri="{9D8B030D-6E8A-4147-A177-3AD203B41FA5}">
                      <a16:colId xmlns:a16="http://schemas.microsoft.com/office/drawing/2014/main" val="20001"/>
                    </a:ext>
                  </a:extLst>
                </a:gridCol>
                <a:gridCol w="5600564">
                  <a:extLst>
                    <a:ext uri="{9D8B030D-6E8A-4147-A177-3AD203B41FA5}">
                      <a16:colId xmlns:a16="http://schemas.microsoft.com/office/drawing/2014/main" val="20002"/>
                    </a:ext>
                  </a:extLst>
                </a:gridCol>
              </a:tblGrid>
              <a:tr h="813634">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Формат организации здания  (</a:t>
                      </a:r>
                      <a:r>
                        <a:rPr kumimoji="0" lang="ru-RU" sz="1200" b="1" i="1"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нужное подчеркнуть)</a:t>
                      </a:r>
                      <a:r>
                        <a:rPr kumimoji="0" lang="en-US" sz="1200" b="1" i="1"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Building construction type</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ru-RU" sz="1200" b="1" i="1"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1)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Greenfield/</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Новое строительство</a:t>
                      </a:r>
                    </a:p>
                    <a:p>
                      <a:pPr marL="160338" marR="0" lvl="0" indent="-160338"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2)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Reconstruction/</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Реконструкция</a:t>
                      </a:r>
                      <a:endPar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160338" marR="0" lvl="0" indent="-160338"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3)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Rebranding/</a:t>
                      </a:r>
                      <a:r>
                        <a:rPr kumimoji="0" lang="ru-RU" sz="1200" b="0"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Ребрендинг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74600">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Тип Сервисного центра </a:t>
                      </a:r>
                      <a:r>
                        <a:rPr kumimoji="0" lang="ru-RU" sz="1200" b="1" i="1"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(нужное подчеркнуть)</a:t>
                      </a:r>
                      <a:r>
                        <a:rPr kumimoji="0" lang="en-US" sz="1200" b="1" i="1"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Facility type</a:t>
                      </a:r>
                      <a:endParaRPr kumimoji="0" lang="ru-RU" sz="1200" b="1" i="1"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Mono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Моно-бренд</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Multy</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Мульти-бренд  </a:t>
                      </a:r>
                      <a:endPar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4600">
                <a:tc rowSpan="6">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Данные по помещению</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Facility details</a:t>
                      </a: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Адрес центра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Address</a:t>
                      </a: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74600">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Статус собственности</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Property status</a:t>
                      </a: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4600">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 земельного участка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Land plot size</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Га</a:t>
                      </a: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74600">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Шоурум (при наличии)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Showroom</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if any</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size</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69639">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Слесарный цех</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Workshop Size</a:t>
                      </a: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69639">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Склад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Warehouse size</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74600">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Срок готовности к запуску центра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Terms of launching</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1432" marR="81432" marT="30533" marB="3053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ММ</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ГГГГГ</a:t>
                      </a:r>
                    </a:p>
                  </a:txBody>
                  <a:tcPr marL="81432" marR="81432" marT="30533" marB="3053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pSp>
        <p:nvGrpSpPr>
          <p:cNvPr id="7" name="object 18">
            <a:extLst>
              <a:ext uri="{FF2B5EF4-FFF2-40B4-BE49-F238E27FC236}">
                <a16:creationId xmlns:a16="http://schemas.microsoft.com/office/drawing/2014/main" id="{229B47AD-C608-405C-9706-07668454FE5C}"/>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E9CDE93F-842C-4F71-A3C4-4E30EE352DD1}"/>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9AB3FBD3-F6E9-4F2C-9DDD-91D80F71B735}"/>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304DDBE9-11B0-48A1-A67C-3AA8EA1DC286}"/>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54036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СРОКИ ВВОДА ОБЪЕКТА В ЭКСПЛУАТАЦИЮ                          </a:t>
            </a:r>
            <a:r>
              <a:rPr lang="en-US" sz="1397" b="1" dirty="0">
                <a:solidFill>
                  <a:schemeClr val="bg1">
                    <a:lumMod val="50000"/>
                  </a:schemeClr>
                </a:solidFill>
                <a:latin typeface="Roboto "/>
                <a:ea typeface="SimSun" panose="02010600030101010101" pitchFamily="2" charset="-122"/>
              </a:rPr>
              <a:t>FINALIZATOIN OF THE RECONSTRUCTION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9" name="Group 193"/>
          <p:cNvGraphicFramePr>
            <a:graphicFrameLocks noGrp="1"/>
          </p:cNvGraphicFramePr>
          <p:nvPr>
            <p:extLst>
              <p:ext uri="{D42A27DB-BD31-4B8C-83A1-F6EECF244321}">
                <p14:modId xmlns:p14="http://schemas.microsoft.com/office/powerpoint/2010/main" val="2188437447"/>
              </p:ext>
            </p:extLst>
          </p:nvPr>
        </p:nvGraphicFramePr>
        <p:xfrm>
          <a:off x="450473" y="1011966"/>
          <a:ext cx="11496000" cy="4879243"/>
        </p:xfrm>
        <a:graphic>
          <a:graphicData uri="http://schemas.openxmlformats.org/drawingml/2006/table">
            <a:tbl>
              <a:tblPr/>
              <a:tblGrid>
                <a:gridCol w="6897228">
                  <a:extLst>
                    <a:ext uri="{9D8B030D-6E8A-4147-A177-3AD203B41FA5}">
                      <a16:colId xmlns:a16="http://schemas.microsoft.com/office/drawing/2014/main" val="20000"/>
                    </a:ext>
                  </a:extLst>
                </a:gridCol>
                <a:gridCol w="2299386">
                  <a:extLst>
                    <a:ext uri="{9D8B030D-6E8A-4147-A177-3AD203B41FA5}">
                      <a16:colId xmlns:a16="http://schemas.microsoft.com/office/drawing/2014/main" val="20001"/>
                    </a:ext>
                  </a:extLst>
                </a:gridCol>
                <a:gridCol w="2299386">
                  <a:extLst>
                    <a:ext uri="{9D8B030D-6E8A-4147-A177-3AD203B41FA5}">
                      <a16:colId xmlns:a16="http://schemas.microsoft.com/office/drawing/2014/main" val="20002"/>
                    </a:ext>
                  </a:extLst>
                </a:gridCol>
              </a:tblGrid>
              <a:tr h="688205">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Construction schedule/</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Сроки и этапы строительства</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Этапы</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Stage</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Начало этапа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Start</a:t>
                      </a: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Завершение этапа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Finish</a:t>
                      </a: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Проектирование/Получение разрешительной документации</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Project development and approvals</a:t>
                      </a: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ММ/ ГГГГ</a:t>
                      </a: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ММ / ГГГГ</a:t>
                      </a: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Земельные работы</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Ground works</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Фундаментные работы</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Basement construction</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Закрытие теплового контура здания</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Cage construction</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Возведение внутренних стен и перегородок</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Interior wall construction</a:t>
                      </a: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Проведение внутренних отделочных работ</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Finishing Work</a:t>
                      </a: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Готовность к техническому аудиту</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Technical Audit</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6552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Начало операционной деятельности центра</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Start of operation</a:t>
                      </a:r>
                      <a:endPar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90279" marR="90279" marT="33854" marB="33854"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grpSp>
        <p:nvGrpSpPr>
          <p:cNvPr id="7" name="object 18">
            <a:extLst>
              <a:ext uri="{FF2B5EF4-FFF2-40B4-BE49-F238E27FC236}">
                <a16:creationId xmlns:a16="http://schemas.microsoft.com/office/drawing/2014/main" id="{3E93A6A9-B860-411F-BE12-88341BC63994}"/>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7C5A4909-EA83-404A-83DA-26EA025434BE}"/>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8877BC6A-0B50-4CF6-9CF7-BB780AA9FCCD}"/>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494D9ED6-30C3-4CE5-99A3-CBD5758104E8}"/>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25767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КАРТА ГОРОДА                                                                                       </a:t>
            </a:r>
            <a:r>
              <a:rPr lang="en-US" sz="1397" b="1" dirty="0">
                <a:solidFill>
                  <a:schemeClr val="bg1">
                    <a:lumMod val="50000"/>
                  </a:schemeClr>
                </a:solidFill>
                <a:latin typeface="Roboto "/>
                <a:ea typeface="SimSun" panose="02010600030101010101" pitchFamily="2" charset="-122"/>
              </a:rPr>
              <a:t>CITY MAP</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2489" y="1109479"/>
            <a:ext cx="8487847" cy="5209125"/>
          </a:xfrm>
          <a:prstGeom prst="rect">
            <a:avLst/>
          </a:prstGeom>
          <a:ln>
            <a:solidFill>
              <a:schemeClr val="bg1">
                <a:lumMod val="50000"/>
              </a:schemeClr>
            </a:solidFill>
          </a:ln>
        </p:spPr>
      </p:pic>
      <p:sp>
        <p:nvSpPr>
          <p:cNvPr id="4" name="Прямоугольник 3"/>
          <p:cNvSpPr/>
          <p:nvPr/>
        </p:nvSpPr>
        <p:spPr>
          <a:xfrm>
            <a:off x="9197341" y="1097929"/>
            <a:ext cx="2583479" cy="2302938"/>
          </a:xfrm>
          <a:prstGeom prst="rect">
            <a:avLst/>
          </a:prstGeom>
        </p:spPr>
        <p:txBody>
          <a:bodyPr wrap="square">
            <a:spAutoFit/>
          </a:bodyPr>
          <a:lstStyle/>
          <a:p>
            <a:r>
              <a:rPr lang="ru-RU" sz="1197" dirty="0">
                <a:latin typeface="Roboto "/>
                <a:ea typeface="SimSun" panose="02010600030101010101" pitchFamily="2" charset="-122"/>
              </a:rPr>
              <a:t>Предоставьте план/карту города, на карте города укажите:</a:t>
            </a:r>
          </a:p>
          <a:p>
            <a:r>
              <a:rPr lang="ru-RU" sz="1197" dirty="0">
                <a:latin typeface="Roboto "/>
                <a:ea typeface="SimSun" panose="02010600030101010101" pitchFamily="2" charset="-122"/>
              </a:rPr>
              <a:t>1. Месторасположение участка под дилерский центр </a:t>
            </a:r>
            <a:r>
              <a:rPr lang="en-US" sz="1197" dirty="0">
                <a:latin typeface="Roboto "/>
                <a:ea typeface="SimSun" panose="02010600030101010101" pitchFamily="2" charset="-122"/>
              </a:rPr>
              <a:t>JAC</a:t>
            </a:r>
            <a:r>
              <a:rPr lang="ru-RU" sz="1197" dirty="0">
                <a:latin typeface="Roboto "/>
                <a:ea typeface="SimSun" panose="02010600030101010101" pitchFamily="2" charset="-122"/>
              </a:rPr>
              <a:t> (поставьте метку, укажите точный адрес)</a:t>
            </a:r>
          </a:p>
          <a:p>
            <a:r>
              <a:rPr lang="ru-RU" sz="1197" dirty="0">
                <a:latin typeface="Roboto "/>
                <a:ea typeface="SimSun" panose="02010600030101010101" pitchFamily="2" charset="-122"/>
              </a:rPr>
              <a:t>2. Месторасположение дилерских центров других марок (поставьте метки, укажите наименование брендов)</a:t>
            </a:r>
          </a:p>
          <a:p>
            <a:r>
              <a:rPr lang="ru-RU" sz="1197" dirty="0">
                <a:latin typeface="Roboto "/>
                <a:ea typeface="SimSun" panose="02010600030101010101" pitchFamily="2" charset="-122"/>
              </a:rPr>
              <a:t>3. Месторасположение Ваших центров (укажите метки)</a:t>
            </a:r>
            <a:endParaRPr lang="ru-RU" sz="1197" dirty="0">
              <a:latin typeface="Roboto "/>
            </a:endParaRPr>
          </a:p>
        </p:txBody>
      </p:sp>
      <p:grpSp>
        <p:nvGrpSpPr>
          <p:cNvPr id="8" name="object 18">
            <a:extLst>
              <a:ext uri="{FF2B5EF4-FFF2-40B4-BE49-F238E27FC236}">
                <a16:creationId xmlns:a16="http://schemas.microsoft.com/office/drawing/2014/main" id="{A7B22376-9EEA-4E17-8A8B-2BDB9BF88759}"/>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022F52B2-A89A-485D-A5C4-8880AB25724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45F11496-FF14-4EC4-818D-6BABDE962A75}"/>
                </a:ext>
              </a:extLst>
            </p:cNvPr>
            <p:cNvPicPr/>
            <p:nvPr/>
          </p:nvPicPr>
          <p:blipFill>
            <a:blip r:embed="rId3"/>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32DE7D92-4D7B-4848-8B0E-742E5104BFD1}"/>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95694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КАРТА РАЙОНА                                                                                       </a:t>
            </a:r>
            <a:r>
              <a:rPr lang="en-US" sz="1397" b="1" dirty="0">
                <a:solidFill>
                  <a:schemeClr val="bg1">
                    <a:lumMod val="50000"/>
                  </a:schemeClr>
                </a:solidFill>
                <a:latin typeface="Roboto "/>
                <a:ea typeface="SimSun" panose="02010600030101010101" pitchFamily="2" charset="-122"/>
              </a:rPr>
              <a:t>AREA LAYOUT</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4" name="Прямоугольник 3"/>
          <p:cNvSpPr/>
          <p:nvPr/>
        </p:nvSpPr>
        <p:spPr>
          <a:xfrm>
            <a:off x="9197341" y="1097929"/>
            <a:ext cx="2583479" cy="2118722"/>
          </a:xfrm>
          <a:prstGeom prst="rect">
            <a:avLst/>
          </a:prstGeom>
        </p:spPr>
        <p:txBody>
          <a:bodyPr wrap="square">
            <a:spAutoFit/>
          </a:bodyPr>
          <a:lstStyle/>
          <a:p>
            <a:r>
              <a:rPr lang="ru-RU" sz="1197" dirty="0">
                <a:latin typeface="Roboto "/>
                <a:cs typeface="Times New Roman" panose="02020603050405020304" pitchFamily="18" charset="0"/>
              </a:rPr>
              <a:t>Предоставьте ситуационный план с объектами жилой и коммерческой инфраструктуры в радиусе до 2-3 км</a:t>
            </a:r>
          </a:p>
          <a:p>
            <a:r>
              <a:rPr lang="ru-RU" sz="1197" dirty="0">
                <a:latin typeface="Roboto "/>
                <a:cs typeface="Times New Roman" panose="02020603050405020304" pitchFamily="18" charset="0"/>
              </a:rPr>
              <a:t>На плане укажите:</a:t>
            </a:r>
          </a:p>
          <a:p>
            <a:r>
              <a:rPr lang="ru-RU" sz="1197" dirty="0">
                <a:latin typeface="Roboto "/>
                <a:cs typeface="Times New Roman" panose="02020603050405020304" pitchFamily="18" charset="0"/>
              </a:rPr>
              <a:t>1.Размер земельного участка (в гектарах согласно кадастровому плану) </a:t>
            </a:r>
          </a:p>
          <a:p>
            <a:r>
              <a:rPr lang="ru-RU" sz="1197" dirty="0">
                <a:latin typeface="Roboto "/>
                <a:cs typeface="Times New Roman" panose="02020603050405020304" pitchFamily="18" charset="0"/>
              </a:rPr>
              <a:t>2.Указать расположение временного салона, стоянок, проездов</a:t>
            </a: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0462" y="1097928"/>
            <a:ext cx="8473332" cy="5209125"/>
          </a:xfrm>
          <a:prstGeom prst="rect">
            <a:avLst/>
          </a:prstGeom>
          <a:ln>
            <a:solidFill>
              <a:schemeClr val="bg1">
                <a:lumMod val="50000"/>
              </a:schemeClr>
            </a:solidFill>
          </a:ln>
        </p:spPr>
      </p:pic>
      <p:grpSp>
        <p:nvGrpSpPr>
          <p:cNvPr id="8" name="object 18">
            <a:extLst>
              <a:ext uri="{FF2B5EF4-FFF2-40B4-BE49-F238E27FC236}">
                <a16:creationId xmlns:a16="http://schemas.microsoft.com/office/drawing/2014/main" id="{084FED82-38D8-4AF8-92B0-D45CF2582E3E}"/>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D35E8358-EC5C-4A80-8C56-7A9D772F6D80}"/>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239857E3-3D14-4187-96DD-785E18FBF17D}"/>
                </a:ext>
              </a:extLst>
            </p:cNvPr>
            <p:cNvPicPr/>
            <p:nvPr/>
          </p:nvPicPr>
          <p:blipFill>
            <a:blip r:embed="rId3"/>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872CAE49-7AD8-4576-A544-5E5283D41746}"/>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36738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772"/>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ГЕН. ПЛАН ТЕРРИТОРИИ. ПЛАНИРОВКА СЕРВИСНОГО ЦЕНТРА                                                                                </a:t>
            </a:r>
            <a:r>
              <a:rPr lang="en-US" sz="1400" b="1" dirty="0">
                <a:solidFill>
                  <a:schemeClr val="bg1">
                    <a:lumMod val="50000"/>
                  </a:schemeClr>
                </a:solidFill>
                <a:latin typeface="Roboto "/>
                <a:ea typeface="SimSun" panose="02010600030101010101" pitchFamily="2" charset="-122"/>
              </a:rPr>
              <a:t>GENERAL PLAN</a:t>
            </a:r>
            <a:r>
              <a:rPr lang="ru-RU" sz="1400" b="1" dirty="0">
                <a:solidFill>
                  <a:schemeClr val="bg1">
                    <a:lumMod val="50000"/>
                  </a:schemeClr>
                </a:solidFill>
                <a:latin typeface="Roboto "/>
                <a:ea typeface="SimSun" panose="02010600030101010101" pitchFamily="2" charset="-122"/>
              </a:rPr>
              <a:t>. </a:t>
            </a:r>
            <a:r>
              <a:rPr lang="en-US" sz="1400" b="1" dirty="0">
                <a:solidFill>
                  <a:schemeClr val="bg1">
                    <a:lumMod val="50000"/>
                  </a:schemeClr>
                </a:solidFill>
                <a:latin typeface="Roboto "/>
                <a:ea typeface="SimSun" panose="02010600030101010101" pitchFamily="2" charset="-122"/>
              </a:rPr>
              <a:t>SERVICE CENTR LAYOUT</a:t>
            </a:r>
            <a:endParaRPr lang="ru-RU" sz="1400"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11" name="Прямоугольник 10"/>
          <p:cNvSpPr/>
          <p:nvPr/>
        </p:nvSpPr>
        <p:spPr>
          <a:xfrm>
            <a:off x="8798429" y="935108"/>
            <a:ext cx="2237871"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ПРИМЕР</a:t>
            </a:r>
            <a:r>
              <a:rPr lang="ru-RU" sz="1397" b="1" dirty="0">
                <a:solidFill>
                  <a:schemeClr val="bg1">
                    <a:lumMod val="50000"/>
                  </a:schemeClr>
                </a:solidFill>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EXAMPLE</a:t>
            </a:r>
            <a:endParaRPr lang="ru-RU" sz="1996" b="1" dirty="0">
              <a:solidFill>
                <a:schemeClr val="bg1">
                  <a:lumMod val="50000"/>
                </a:schemeClr>
              </a:solidFill>
              <a:latin typeface="Roboto "/>
              <a:ea typeface="SimSun" panose="02010600030101010101" pitchFamily="2" charset="-122"/>
            </a:endParaRPr>
          </a:p>
        </p:txBody>
      </p:sp>
      <p:grpSp>
        <p:nvGrpSpPr>
          <p:cNvPr id="9" name="object 18">
            <a:extLst>
              <a:ext uri="{FF2B5EF4-FFF2-40B4-BE49-F238E27FC236}">
                <a16:creationId xmlns:a16="http://schemas.microsoft.com/office/drawing/2014/main" id="{FFC4CD3C-D33E-4F77-ACF2-C41DAD085D80}"/>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BA23BFD6-2229-4D5C-81AA-72220B2D1D9B}"/>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AD076305-2182-49D3-A15C-BF66EDB8966B}"/>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0E16D281-F51E-490D-B76F-D6875573211B}"/>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pic>
        <p:nvPicPr>
          <p:cNvPr id="5" name="Рисунок 4">
            <a:extLst>
              <a:ext uri="{FF2B5EF4-FFF2-40B4-BE49-F238E27FC236}">
                <a16:creationId xmlns:a16="http://schemas.microsoft.com/office/drawing/2014/main" id="{0B5100DE-1A8E-4AAF-8F88-84F93D53DBCB}"/>
              </a:ext>
            </a:extLst>
          </p:cNvPr>
          <p:cNvPicPr>
            <a:picLocks noChangeAspect="1"/>
          </p:cNvPicPr>
          <p:nvPr/>
        </p:nvPicPr>
        <p:blipFill>
          <a:blip r:embed="rId3"/>
          <a:stretch>
            <a:fillRect/>
          </a:stretch>
        </p:blipFill>
        <p:spPr>
          <a:xfrm>
            <a:off x="450473" y="990186"/>
            <a:ext cx="3260205" cy="5527802"/>
          </a:xfrm>
          <a:prstGeom prst="rect">
            <a:avLst/>
          </a:prstGeom>
          <a:ln>
            <a:solidFill>
              <a:schemeClr val="bg1">
                <a:lumMod val="75000"/>
              </a:schemeClr>
            </a:solidFill>
          </a:ln>
        </p:spPr>
      </p:pic>
      <p:pic>
        <p:nvPicPr>
          <p:cNvPr id="16" name="Рисунок 15">
            <a:extLst>
              <a:ext uri="{FF2B5EF4-FFF2-40B4-BE49-F238E27FC236}">
                <a16:creationId xmlns:a16="http://schemas.microsoft.com/office/drawing/2014/main" id="{22FE7A1F-8108-455C-83B0-AFE715AB55E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8000"/>
                    </a14:imgEffect>
                  </a14:imgLayer>
                </a14:imgProps>
              </a:ext>
            </a:extLst>
          </a:blip>
          <a:stretch>
            <a:fillRect/>
          </a:stretch>
        </p:blipFill>
        <p:spPr>
          <a:xfrm>
            <a:off x="3920561" y="990186"/>
            <a:ext cx="4782277" cy="5527802"/>
          </a:xfrm>
          <a:prstGeom prst="rect">
            <a:avLst/>
          </a:prstGeom>
          <a:ln>
            <a:solidFill>
              <a:schemeClr val="bg1">
                <a:lumMod val="65000"/>
              </a:schemeClr>
            </a:solidFill>
          </a:ln>
        </p:spPr>
      </p:pic>
      <p:graphicFrame>
        <p:nvGraphicFramePr>
          <p:cNvPr id="17" name="Group 3">
            <a:extLst>
              <a:ext uri="{FF2B5EF4-FFF2-40B4-BE49-F238E27FC236}">
                <a16:creationId xmlns:a16="http://schemas.microsoft.com/office/drawing/2014/main" id="{475DF582-C737-4969-8BDB-D10428483584}"/>
              </a:ext>
            </a:extLst>
          </p:cNvPr>
          <p:cNvGraphicFramePr>
            <a:graphicFrameLocks noGrp="1"/>
          </p:cNvGraphicFramePr>
          <p:nvPr>
            <p:extLst>
              <p:ext uri="{D42A27DB-BD31-4B8C-83A1-F6EECF244321}">
                <p14:modId xmlns:p14="http://schemas.microsoft.com/office/powerpoint/2010/main" val="3564832922"/>
              </p:ext>
            </p:extLst>
          </p:nvPr>
        </p:nvGraphicFramePr>
        <p:xfrm>
          <a:off x="8896771" y="1568095"/>
          <a:ext cx="2956426" cy="2570778"/>
        </p:xfrm>
        <a:graphic>
          <a:graphicData uri="http://schemas.openxmlformats.org/drawingml/2006/table">
            <a:tbl>
              <a:tblPr/>
              <a:tblGrid>
                <a:gridCol w="1576843">
                  <a:extLst>
                    <a:ext uri="{9D8B030D-6E8A-4147-A177-3AD203B41FA5}">
                      <a16:colId xmlns:a16="http://schemas.microsoft.com/office/drawing/2014/main" val="20000"/>
                    </a:ext>
                  </a:extLst>
                </a:gridCol>
                <a:gridCol w="1379583">
                  <a:extLst>
                    <a:ext uri="{9D8B030D-6E8A-4147-A177-3AD203B41FA5}">
                      <a16:colId xmlns:a16="http://schemas.microsoft.com/office/drawing/2014/main" val="20001"/>
                    </a:ext>
                  </a:extLst>
                </a:gridCol>
              </a:tblGrid>
              <a:tr h="79444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Шоурум</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при наличии</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Size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Showroom</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if any</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endPar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9444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Слесарный цех</a:t>
                      </a:r>
                      <a:b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b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(Size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W/S size</a:t>
                      </a:r>
                      <a:endPar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444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Кузовной цех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(Size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Bodyshop size</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85937" marR="85937" marT="32223" marB="32223"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5937" marR="85937" marT="32223" marB="32223"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 name="Прямоугольник 1">
            <a:extLst>
              <a:ext uri="{FF2B5EF4-FFF2-40B4-BE49-F238E27FC236}">
                <a16:creationId xmlns:a16="http://schemas.microsoft.com/office/drawing/2014/main" id="{F02224C0-E646-49C5-BCEC-0122137218A1}"/>
              </a:ext>
            </a:extLst>
          </p:cNvPr>
          <p:cNvSpPr/>
          <p:nvPr/>
        </p:nvSpPr>
        <p:spPr>
          <a:xfrm>
            <a:off x="1628633" y="3998714"/>
            <a:ext cx="998283" cy="432043"/>
          </a:xfrm>
          <a:prstGeom prst="rect">
            <a:avLst/>
          </a:prstGeom>
          <a:solidFill>
            <a:srgbClr val="005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81316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прилегающей территории</a:t>
            </a:r>
          </a:p>
        </p:txBody>
      </p:sp>
      <p:grpSp>
        <p:nvGrpSpPr>
          <p:cNvPr id="11" name="object 18">
            <a:extLst>
              <a:ext uri="{FF2B5EF4-FFF2-40B4-BE49-F238E27FC236}">
                <a16:creationId xmlns:a16="http://schemas.microsoft.com/office/drawing/2014/main" id="{B8C91A58-3709-4411-A8FA-7FC5CEC5598D}"/>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CFD08E9B-219C-482A-B722-3EDC59175E7A}"/>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5A65D1E3-FC12-47EB-995E-6236F97A111A}"/>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EF85C053-7925-4A8A-B007-5D524B1A806E}"/>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68696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41158"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участка по фасаду слева</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Дополнительное фото</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участка по фасаду справа</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Дополнительное фото</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857CC38F-3D6D-4A7F-A9FB-8E8FC7F18FA9}"/>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B3002B4C-C98F-4147-BAF6-58AF0F215346}"/>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9C3A60AA-22A4-40F4-875F-C19770C5B651}"/>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8B5B7C2F-2C2F-4346-BD50-BC7817B1D541}"/>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56412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cs typeface="Times New Roman" panose="02020603050405020304" pitchFamily="18" charset="0"/>
              </a:rPr>
              <a:t>Фото зоны приемки сервиса</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сервиса</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cs typeface="Times New Roman" panose="02020603050405020304" pitchFamily="18" charset="0"/>
              </a:rPr>
              <a:t>Фото зоны приемки сервиса</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cs typeface="Times New Roman" panose="02020603050405020304" pitchFamily="18" charset="0"/>
              </a:rPr>
              <a:t>Фото сервиса</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8C2BDA16-A415-4C1E-BBF3-85ABC679E244}"/>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01973652-763B-4CA3-A16C-F3574751E3E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6D4FF536-2A1E-44A2-97F5-D7340C45A2DA}"/>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2E8F3517-773E-4F66-969D-4B52CD5B3D01}"/>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61914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399789"/>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endParaRPr lang="en-US" sz="998" dirty="0">
              <a:solidFill>
                <a:schemeClr val="bg1">
                  <a:lumMod val="50000"/>
                </a:schemeClr>
              </a:solidFill>
              <a:latin typeface="Roboto "/>
              <a:cs typeface="Times New Roman" panose="02020603050405020304" pitchFamily="18" charset="0"/>
            </a:endParaRPr>
          </a:p>
          <a:p>
            <a:pPr algn="r"/>
            <a:endParaRPr lang="ru-RU" sz="998" dirty="0">
              <a:solidFill>
                <a:schemeClr val="bg1">
                  <a:lumMod val="50000"/>
                </a:schemeClr>
              </a:solidFill>
              <a:latin typeface="Roboto "/>
              <a:cs typeface="Times New Roman" panose="02020603050405020304" pitchFamily="18" charset="0"/>
            </a:endParaRP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97" dirty="0">
                <a:solidFill>
                  <a:schemeClr val="tx1"/>
                </a:solidFill>
                <a:latin typeface="Roboto "/>
                <a:ea typeface="Noto Sans Light" panose="020B0402040504020204" pitchFamily="34" charset="0"/>
                <a:cs typeface="Times New Roman" panose="02020603050405020304" pitchFamily="18" charset="0"/>
              </a:rPr>
              <a:t>Фото поста мойки</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поста прямой приемки</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поста мойки</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поста прямой приемки</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D0FA00CE-914C-4DEB-98F6-1C42E2416B63}"/>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5900BDC1-01E9-4A0A-9E12-FB490240F08D}"/>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32E97457-1C66-40EC-B7F9-8FC193D5ADAA}"/>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7CA6B19D-4FCF-4B69-8D31-60C66EC09162}"/>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00860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кузовного сервиса</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BFD6DB44-896E-4D2E-AF7D-C897CB6B14ED}"/>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97D42422-AD21-4BE3-B81B-DB1C79E440B0}"/>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9F89DC56-6747-4405-B92B-6F3A5F06EC4C}"/>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E3CEA5A6-363F-480D-A907-AD02F6BB861A}"/>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28554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2850667513"/>
              </p:ext>
            </p:extLst>
          </p:nvPr>
        </p:nvGraphicFramePr>
        <p:xfrm>
          <a:off x="450473" y="1242614"/>
          <a:ext cx="11496000" cy="2419710"/>
        </p:xfrm>
        <a:graphic>
          <a:graphicData uri="http://schemas.openxmlformats.org/drawingml/2006/table">
            <a:tbl>
              <a:tblPr firstRow="1" firstCol="1" lastRow="1" lastCol="1" bandRow="1" bandCol="1"/>
              <a:tblGrid>
                <a:gridCol w="5039844">
                  <a:extLst>
                    <a:ext uri="{9D8B030D-6E8A-4147-A177-3AD203B41FA5}">
                      <a16:colId xmlns:a16="http://schemas.microsoft.com/office/drawing/2014/main" val="20000"/>
                    </a:ext>
                  </a:extLst>
                </a:gridCol>
                <a:gridCol w="6456156">
                  <a:extLst>
                    <a:ext uri="{9D8B030D-6E8A-4147-A177-3AD203B41FA5}">
                      <a16:colId xmlns:a16="http://schemas.microsoft.com/office/drawing/2014/main" val="20001"/>
                    </a:ext>
                  </a:extLst>
                </a:gridCol>
              </a:tblGrid>
              <a:tr h="483942">
                <a:tc>
                  <a:txBody>
                    <a:bodyPr/>
                    <a:lstStyle/>
                    <a:p>
                      <a:pPr>
                        <a:spcAft>
                          <a:spcPts val="0"/>
                        </a:spcAft>
                      </a:pPr>
                      <a:r>
                        <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rPr>
                        <a:t>Наименование</a:t>
                      </a:r>
                      <a:r>
                        <a:rPr lang="ru-RU" sz="1200" b="1" baseline="0" dirty="0">
                          <a:effectLst/>
                          <a:latin typeface="Roboto "/>
                          <a:ea typeface="SimSun" panose="02010600030101010101" pitchFamily="2" charset="-122"/>
                        </a:rPr>
                        <a:t> компании</a:t>
                      </a:r>
                      <a:r>
                        <a:rPr lang="en-US" sz="1200" b="1" baseline="0" dirty="0">
                          <a:effectLst/>
                          <a:latin typeface="Roboto "/>
                          <a:ea typeface="SimSun" panose="02010600030101010101" pitchFamily="2" charset="-122"/>
                        </a:rPr>
                        <a:t> / Company name</a:t>
                      </a:r>
                      <a:endParaRPr lang="ru-RU" sz="1200" b="1"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endParaRPr lang="ru-RU" sz="1000" dirty="0">
                        <a:effectLst/>
                        <a:latin typeface="Times New Roman" panose="02020603050405020304" pitchFamily="18" charset="0"/>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3942">
                <a:tc>
                  <a:txBody>
                    <a:bodyPr/>
                    <a:lstStyle/>
                    <a:p>
                      <a:pPr>
                        <a:spcAft>
                          <a:spcPts val="0"/>
                        </a:spcAft>
                      </a:pPr>
                      <a:r>
                        <a:rPr lang="ru-RU" sz="1200" b="1" dirty="0">
                          <a:effectLst/>
                          <a:latin typeface="Roboto "/>
                          <a:ea typeface="SimSun" panose="02010600030101010101" pitchFamily="2" charset="-122"/>
                        </a:rPr>
                        <a:t>Город</a:t>
                      </a:r>
                      <a:r>
                        <a:rPr lang="en-US" sz="1200" b="1" dirty="0">
                          <a:effectLst/>
                          <a:latin typeface="Roboto "/>
                          <a:ea typeface="SimSun" panose="02010600030101010101" pitchFamily="2" charset="-122"/>
                        </a:rPr>
                        <a:t> /</a:t>
                      </a:r>
                      <a:r>
                        <a:rPr lang="en-US" sz="1200" b="1" baseline="0" dirty="0">
                          <a:effectLst/>
                          <a:latin typeface="Roboto "/>
                          <a:ea typeface="SimSun" panose="02010600030101010101" pitchFamily="2" charset="-122"/>
                        </a:rPr>
                        <a:t> City</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3942">
                <a:tc>
                  <a:txBody>
                    <a:bodyPr/>
                    <a:lstStyle/>
                    <a:p>
                      <a:pPr>
                        <a:spcAft>
                          <a:spcPts val="0"/>
                        </a:spcAft>
                      </a:pPr>
                      <a:r>
                        <a:rPr lang="ru-RU" sz="1200" b="1" dirty="0">
                          <a:effectLst/>
                          <a:latin typeface="Roboto "/>
                          <a:ea typeface="SimSun" panose="02010600030101010101" pitchFamily="2" charset="-122"/>
                        </a:rPr>
                        <a:t>Дата подачи заявки</a:t>
                      </a:r>
                      <a:r>
                        <a:rPr lang="en-US" sz="1200" b="1" dirty="0">
                          <a:effectLst/>
                          <a:latin typeface="Roboto "/>
                          <a:ea typeface="SimSun" panose="02010600030101010101" pitchFamily="2" charset="-122"/>
                        </a:rPr>
                        <a:t> / Date of submit</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3942">
                <a:tc>
                  <a:txBody>
                    <a:bodyPr/>
                    <a:lstStyle/>
                    <a:p>
                      <a:pPr>
                        <a:spcAft>
                          <a:spcPts val="0"/>
                        </a:spcAft>
                      </a:pPr>
                      <a:r>
                        <a:rPr lang="ru-RU" sz="1200" b="1" dirty="0">
                          <a:effectLst/>
                          <a:latin typeface="Roboto "/>
                          <a:ea typeface="SimSun" panose="02010600030101010101" pitchFamily="2" charset="-122"/>
                        </a:rPr>
                        <a:t>Контактное лицо, должность</a:t>
                      </a:r>
                      <a:r>
                        <a:rPr lang="en-US" sz="1200" b="1" dirty="0">
                          <a:effectLst/>
                          <a:latin typeface="Roboto "/>
                          <a:ea typeface="SimSun" panose="02010600030101010101" pitchFamily="2" charset="-122"/>
                        </a:rPr>
                        <a:t> / Contact person</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3942">
                <a:tc>
                  <a:txBody>
                    <a:bodyPr/>
                    <a:lstStyle/>
                    <a:p>
                      <a:pPr>
                        <a:spcAft>
                          <a:spcPts val="0"/>
                        </a:spcAft>
                      </a:pPr>
                      <a:r>
                        <a:rPr lang="ru-RU" sz="1200" b="1" dirty="0">
                          <a:effectLst/>
                          <a:latin typeface="Roboto "/>
                          <a:ea typeface="SimSun" panose="02010600030101010101" pitchFamily="2" charset="-122"/>
                        </a:rPr>
                        <a:t>Телефон, электронный адрес </a:t>
                      </a:r>
                      <a:endParaRPr lang="ru-RU" sz="1200" dirty="0">
                        <a:effectLst/>
                        <a:latin typeface="Roboto "/>
                        <a:ea typeface="SimSun" panose="02010600030101010101" pitchFamily="2" charset="-122"/>
                      </a:endParaRPr>
                    </a:p>
                    <a:p>
                      <a:pPr>
                        <a:spcAft>
                          <a:spcPts val="0"/>
                        </a:spcAft>
                      </a:pPr>
                      <a:r>
                        <a:rPr lang="ru-RU" sz="1200" b="1" dirty="0">
                          <a:effectLst/>
                          <a:latin typeface="Roboto "/>
                          <a:ea typeface="SimSun" panose="02010600030101010101" pitchFamily="2" charset="-122"/>
                        </a:rPr>
                        <a:t>контактного лица</a:t>
                      </a:r>
                      <a:r>
                        <a:rPr lang="en-US" sz="1200" b="1" dirty="0">
                          <a:effectLst/>
                          <a:latin typeface="Roboto "/>
                          <a:ea typeface="SimSun" panose="02010600030101010101" pitchFamily="2" charset="-122"/>
                        </a:rPr>
                        <a:t> / Phone,</a:t>
                      </a:r>
                      <a:r>
                        <a:rPr lang="en-US" sz="1200" b="1" baseline="0" dirty="0">
                          <a:effectLst/>
                          <a:latin typeface="Roboto "/>
                          <a:ea typeface="SimSun" panose="02010600030101010101" pitchFamily="2" charset="-122"/>
                        </a:rPr>
                        <a:t> e-mail of contact person</a:t>
                      </a:r>
                      <a:endParaRPr lang="ru-RU" sz="1200" dirty="0">
                        <a:effectLst/>
                        <a:latin typeface="Roboto "/>
                        <a:ea typeface="SimSun" panose="02010600030101010101" pitchFamily="2" charset="-122"/>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ОБЩАЯ ИНФРМАЦИЯ О КАНДИДАТЕ</a:t>
            </a:r>
            <a:r>
              <a:rPr lang="en-US" sz="1397" b="1" dirty="0">
                <a:solidFill>
                  <a:schemeClr val="bg1">
                    <a:lumMod val="50000"/>
                  </a:schemeClr>
                </a:solidFill>
                <a:latin typeface="Roboto "/>
                <a:ea typeface="SimSun" panose="02010600030101010101" pitchFamily="2" charset="-122"/>
              </a:rPr>
              <a:t>                                     CANDIDATE GENERAL INFORMATION</a:t>
            </a:r>
            <a:endParaRPr lang="ru-RU" sz="1996" b="1" dirty="0">
              <a:solidFill>
                <a:schemeClr val="bg1">
                  <a:lumMod val="50000"/>
                </a:schemeClr>
              </a:solidFill>
              <a:latin typeface="Roboto "/>
              <a:ea typeface="SimSun" panose="02010600030101010101" pitchFamily="2" charset="-122"/>
            </a:endParaRPr>
          </a:p>
        </p:txBody>
      </p:sp>
      <p:grpSp>
        <p:nvGrpSpPr>
          <p:cNvPr id="8" name="object 18">
            <a:extLst>
              <a:ext uri="{FF2B5EF4-FFF2-40B4-BE49-F238E27FC236}">
                <a16:creationId xmlns:a16="http://schemas.microsoft.com/office/drawing/2014/main" id="{E39F3FFA-DE63-468B-AA91-A6FDDBAE04F9}"/>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82FAD1BC-EC60-49C5-95A1-08C4508AB90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0" name="object 20">
              <a:extLst>
                <a:ext uri="{FF2B5EF4-FFF2-40B4-BE49-F238E27FC236}">
                  <a16:creationId xmlns:a16="http://schemas.microsoft.com/office/drawing/2014/main" id="{B5FD6518-A251-40FE-BE01-9D889D8759D2}"/>
                </a:ext>
              </a:extLst>
            </p:cNvPr>
            <p:cNvPicPr/>
            <p:nvPr/>
          </p:nvPicPr>
          <p:blipFill>
            <a:blip r:embed="rId2"/>
            <a:stretch/>
          </p:blipFill>
          <p:spPr bwMode="auto">
            <a:xfrm>
              <a:off x="595974" y="400319"/>
              <a:ext cx="187464" cy="97840"/>
            </a:xfrm>
            <a:prstGeom prst="rect">
              <a:avLst/>
            </a:prstGeom>
          </p:spPr>
        </p:pic>
        <p:sp>
          <p:nvSpPr>
            <p:cNvPr id="11" name="object 21">
              <a:extLst>
                <a:ext uri="{FF2B5EF4-FFF2-40B4-BE49-F238E27FC236}">
                  <a16:creationId xmlns:a16="http://schemas.microsoft.com/office/drawing/2014/main" id="{A938288D-E8B3-4021-B835-32E9AA16AF04}"/>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38926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склада з/ч</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гарантийного склада</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склада з/ч</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гарантийного склада</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B282CC18-105A-40E1-986A-E9497F0E778C}"/>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F72C9995-96AA-429A-96C6-A68326196010}"/>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478803E4-CB02-4C4A-8A23-54545A4E7FFB}"/>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F543BE33-5172-432A-B7F0-387B65D90FEE}"/>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06454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4656" y="898919"/>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2" name="Прямоугольник 1"/>
          <p:cNvSpPr/>
          <p:nvPr/>
        </p:nvSpPr>
        <p:spPr>
          <a:xfrm>
            <a:off x="727686" y="1005692"/>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клиентской зоны</a:t>
            </a:r>
          </a:p>
        </p:txBody>
      </p:sp>
      <p:sp>
        <p:nvSpPr>
          <p:cNvPr id="20" name="Прямоугольник 19"/>
          <p:cNvSpPr/>
          <p:nvPr/>
        </p:nvSpPr>
        <p:spPr>
          <a:xfrm>
            <a:off x="741158" y="379130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клиентской зоны</a:t>
            </a:r>
          </a:p>
        </p:txBody>
      </p:sp>
      <p:sp>
        <p:nvSpPr>
          <p:cNvPr id="21" name="Прямоугольник 20"/>
          <p:cNvSpPr/>
          <p:nvPr/>
        </p:nvSpPr>
        <p:spPr>
          <a:xfrm>
            <a:off x="6262336" y="1007615"/>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клиентской зоны</a:t>
            </a:r>
          </a:p>
        </p:txBody>
      </p:sp>
      <p:sp>
        <p:nvSpPr>
          <p:cNvPr id="22" name="Прямоугольник 21"/>
          <p:cNvSpPr/>
          <p:nvPr/>
        </p:nvSpPr>
        <p:spPr>
          <a:xfrm>
            <a:off x="6262338" y="3791299"/>
            <a:ext cx="5359464" cy="2633002"/>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97" dirty="0">
                <a:solidFill>
                  <a:prstClr val="black"/>
                </a:solidFill>
                <a:latin typeface="Roboto "/>
                <a:ea typeface="Noto Sans Light" panose="020B0402040504020204" pitchFamily="34" charset="0"/>
                <a:cs typeface="Times New Roman" panose="02020603050405020304" pitchFamily="18" charset="0"/>
              </a:rPr>
              <a:t>Фото клиентской зоны</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ФОТОГРАФИИ                                                                                             </a:t>
            </a:r>
            <a:r>
              <a:rPr lang="en-US" sz="1397" b="1" dirty="0">
                <a:solidFill>
                  <a:schemeClr val="bg1">
                    <a:lumMod val="50000"/>
                  </a:schemeClr>
                </a:solidFill>
                <a:latin typeface="Roboto "/>
                <a:ea typeface="SimSun" panose="02010600030101010101" pitchFamily="2" charset="-122"/>
              </a:rPr>
              <a:t>PHOTO</a:t>
            </a:r>
            <a:endParaRPr lang="ru-RU" sz="1996" b="1" dirty="0">
              <a:solidFill>
                <a:schemeClr val="bg1">
                  <a:lumMod val="50000"/>
                </a:schemeClr>
              </a:solidFill>
              <a:latin typeface="Roboto "/>
              <a:ea typeface="SimSun" panose="02010600030101010101" pitchFamily="2" charset="-122"/>
            </a:endParaRPr>
          </a:p>
        </p:txBody>
      </p:sp>
      <p:grpSp>
        <p:nvGrpSpPr>
          <p:cNvPr id="12" name="object 18">
            <a:extLst>
              <a:ext uri="{FF2B5EF4-FFF2-40B4-BE49-F238E27FC236}">
                <a16:creationId xmlns:a16="http://schemas.microsoft.com/office/drawing/2014/main" id="{A2FD5447-B568-4E6C-995A-33030CC91A81}"/>
              </a:ext>
            </a:extLst>
          </p:cNvPr>
          <p:cNvGrpSpPr/>
          <p:nvPr/>
        </p:nvGrpSpPr>
        <p:grpSpPr bwMode="auto">
          <a:xfrm>
            <a:off x="11036300" y="213860"/>
            <a:ext cx="817244" cy="161289"/>
            <a:chOff x="367606" y="337900"/>
            <a:chExt cx="817244" cy="161289"/>
          </a:xfrm>
        </p:grpSpPr>
        <p:sp>
          <p:nvSpPr>
            <p:cNvPr id="13" name="object 19">
              <a:extLst>
                <a:ext uri="{FF2B5EF4-FFF2-40B4-BE49-F238E27FC236}">
                  <a16:creationId xmlns:a16="http://schemas.microsoft.com/office/drawing/2014/main" id="{F4D0982B-F9B0-4D4E-B880-4B8BCAA0EBE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4" name="object 20">
              <a:extLst>
                <a:ext uri="{FF2B5EF4-FFF2-40B4-BE49-F238E27FC236}">
                  <a16:creationId xmlns:a16="http://schemas.microsoft.com/office/drawing/2014/main" id="{FD5652D2-E9C3-4484-84B2-4E2B570BD8CC}"/>
                </a:ext>
              </a:extLst>
            </p:cNvPr>
            <p:cNvPicPr/>
            <p:nvPr/>
          </p:nvPicPr>
          <p:blipFill>
            <a:blip r:embed="rId2"/>
            <a:stretch/>
          </p:blipFill>
          <p:spPr bwMode="auto">
            <a:xfrm>
              <a:off x="595974" y="400319"/>
              <a:ext cx="187464" cy="97840"/>
            </a:xfrm>
            <a:prstGeom prst="rect">
              <a:avLst/>
            </a:prstGeom>
          </p:spPr>
        </p:pic>
        <p:sp>
          <p:nvSpPr>
            <p:cNvPr id="15" name="object 21">
              <a:extLst>
                <a:ext uri="{FF2B5EF4-FFF2-40B4-BE49-F238E27FC236}">
                  <a16:creationId xmlns:a16="http://schemas.microsoft.com/office/drawing/2014/main" id="{F8A6BD1D-B927-4486-8749-C6D25F1E8889}"/>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41344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sp>
        <p:nvSpPr>
          <p:cNvPr id="11" name="Прямоугольник 10"/>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ДОПОЛНИТЕЛЬНЫЕ ДОКУМЕНТЫ</a:t>
            </a:r>
            <a:r>
              <a:rPr lang="en-US" sz="1397" b="1" dirty="0">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ADDITIONAL DOCUMENTS TO BE PROVIED SEPARATELY</a:t>
            </a:r>
            <a:endParaRPr lang="ru-RU" sz="1996" b="1" dirty="0">
              <a:solidFill>
                <a:schemeClr val="bg1">
                  <a:lumMod val="50000"/>
                </a:schemeClr>
              </a:solidFill>
              <a:latin typeface="Roboto "/>
              <a:ea typeface="SimSun" panose="02010600030101010101" pitchFamily="2" charset="-122"/>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501000249"/>
              </p:ext>
            </p:extLst>
          </p:nvPr>
        </p:nvGraphicFramePr>
        <p:xfrm>
          <a:off x="450473" y="1072492"/>
          <a:ext cx="11496000" cy="4790442"/>
        </p:xfrm>
        <a:graphic>
          <a:graphicData uri="http://schemas.openxmlformats.org/drawingml/2006/table">
            <a:tbl>
              <a:tblPr firstRow="1" bandRow="1">
                <a:tableStyleId>{5C22544A-7EE6-4342-B048-85BDC9FD1C3A}</a:tableStyleId>
              </a:tblPr>
              <a:tblGrid>
                <a:gridCol w="741679">
                  <a:extLst>
                    <a:ext uri="{9D8B030D-6E8A-4147-A177-3AD203B41FA5}">
                      <a16:colId xmlns:a16="http://schemas.microsoft.com/office/drawing/2014/main" val="20000"/>
                    </a:ext>
                  </a:extLst>
                </a:gridCol>
                <a:gridCol w="10754321">
                  <a:extLst>
                    <a:ext uri="{9D8B030D-6E8A-4147-A177-3AD203B41FA5}">
                      <a16:colId xmlns:a16="http://schemas.microsoft.com/office/drawing/2014/main" val="20001"/>
                    </a:ext>
                  </a:extLst>
                </a:gridCol>
              </a:tblGrid>
              <a:tr h="317515">
                <a:tc gridSpan="2">
                  <a:txBody>
                    <a:bodyPr/>
                    <a:lstStyle/>
                    <a:p>
                      <a:pPr algn="ct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Список дополнительных документов / </a:t>
                      </a: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List of additional documents</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ru-RU" sz="1000" b="0" i="0" baseline="0" dirty="0">
                        <a:ln>
                          <a:noFill/>
                        </a:ln>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94246">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1.</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rPr>
                        <a:t>Свидетельство о государственной регистрации юр. лица</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8383">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2.</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rPr>
                        <a:t>Свидетельство о постановке на налоговый учет</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8383">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3.</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Устав</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8383">
                <a:tc>
                  <a:txBody>
                    <a:bodyPr/>
                    <a:lstStyle/>
                    <a:p>
                      <a:pPr algn="r"/>
                      <a:r>
                        <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rPr>
                        <a:t>4.</a:t>
                      </a: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Решение единственного участника или протокол собрания учредителей о назначении директора на должность</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5.</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Действующая Доверенность на заключение Договора, если Договор подписывается представителем, действующим на основании Доверенности</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6.</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Копия паспорта директора</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7.</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Справка в свободной форме о действующей на период заключения Договора системе налогообложения</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68383">
                <a:tc>
                  <a:txBody>
                    <a:bodyPr/>
                    <a:lstStyle/>
                    <a:p>
                      <a:pPr algn="r"/>
                      <a:r>
                        <a:rPr lang="en-US" sz="1200" b="1" i="0" baseline="0" dirty="0">
                          <a:ln>
                            <a:noFill/>
                          </a:ln>
                          <a:solidFill>
                            <a:schemeClr val="tx1"/>
                          </a:solidFill>
                          <a:latin typeface="Roboto "/>
                          <a:ea typeface="Kia Signature Light" panose="00000400000000000000" pitchFamily="2" charset="-128"/>
                          <a:cs typeface="Times New Roman" panose="02020603050405020304" pitchFamily="18" charset="0"/>
                        </a:rPr>
                        <a:t>8.</a:t>
                      </a:r>
                      <a:endParaRPr lang="ru-RU" sz="1200" b="1"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Roboto "/>
                          <a:ea typeface="SimSun" panose="02010600030101010101" pitchFamily="2" charset="-122"/>
                        </a:rPr>
                        <a:t>Карточка с реквизитами</a:t>
                      </a:r>
                      <a:endParaRPr lang="ru-RU" sz="1200" b="0" i="0" baseline="0" dirty="0">
                        <a:ln>
                          <a:noFill/>
                        </a:ln>
                        <a:solidFill>
                          <a:schemeClr val="tx1"/>
                        </a:solidFill>
                        <a:latin typeface="Roboto "/>
                        <a:ea typeface="Kia Signature Light" panose="00000400000000000000" pitchFamily="2" charset="-128"/>
                        <a:cs typeface="Times New Roman" panose="02020603050405020304" pitchFamily="18" charset="0"/>
                      </a:endParaRPr>
                    </a:p>
                  </a:txBody>
                  <a:tcPr marL="91250" marR="91250" marT="45625" marB="45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pSp>
        <p:nvGrpSpPr>
          <p:cNvPr id="7" name="object 18">
            <a:extLst>
              <a:ext uri="{FF2B5EF4-FFF2-40B4-BE49-F238E27FC236}">
                <a16:creationId xmlns:a16="http://schemas.microsoft.com/office/drawing/2014/main" id="{0D5FF674-A080-4B35-A474-5DB35B837A7F}"/>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923580CA-8153-4562-9F19-D1B48257D3F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9" name="object 20">
              <a:extLst>
                <a:ext uri="{FF2B5EF4-FFF2-40B4-BE49-F238E27FC236}">
                  <a16:creationId xmlns:a16="http://schemas.microsoft.com/office/drawing/2014/main" id="{EB13DD98-04A0-45DB-98E4-557101235C0C}"/>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4C746EEF-B7BE-42D0-8FF6-DD423E8C6CA2}"/>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13155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5D7E"/>
        </a:solidFill>
        <a:effectLst/>
      </p:bgPr>
    </p:bg>
    <p:spTree>
      <p:nvGrpSpPr>
        <p:cNvPr id="1" name=""/>
        <p:cNvGrpSpPr/>
        <p:nvPr/>
      </p:nvGrpSpPr>
      <p:grpSpPr bwMode="auto">
        <a:xfrm>
          <a:off x="0" y="0"/>
          <a:ext cx="0" cy="0"/>
          <a:chOff x="0" y="0"/>
          <a:chExt cx="0" cy="0"/>
        </a:xfrm>
      </p:grpSpPr>
      <p:sp>
        <p:nvSpPr>
          <p:cNvPr id="2" name="object 2"/>
          <p:cNvSpPr/>
          <p:nvPr/>
        </p:nvSpPr>
        <p:spPr bwMode="auto">
          <a:xfrm>
            <a:off x="2916649" y="3467136"/>
            <a:ext cx="6334760" cy="0"/>
          </a:xfrm>
          <a:custGeom>
            <a:avLst/>
            <a:gdLst/>
            <a:ahLst/>
            <a:cxnLst/>
            <a:rect l="l" t="t" r="r" b="b"/>
            <a:pathLst>
              <a:path w="6334759" extrusionOk="0">
                <a:moveTo>
                  <a:pt x="6334696" y="0"/>
                </a:moveTo>
                <a:lnTo>
                  <a:pt x="0" y="0"/>
                </a:lnTo>
              </a:path>
            </a:pathLst>
          </a:custGeom>
          <a:solidFill>
            <a:srgbClr val="555658"/>
          </a:solidFill>
        </p:spPr>
        <p:txBody>
          <a:bodyPr wrap="square" lIns="0" tIns="0" rIns="0" bIns="0" rtlCol="0"/>
          <a:lstStyle/>
          <a:p>
            <a:pPr>
              <a:defRPr/>
            </a:pPr>
            <a:endParaRPr/>
          </a:p>
        </p:txBody>
      </p:sp>
      <p:sp>
        <p:nvSpPr>
          <p:cNvPr id="5" name="object 9"/>
          <p:cNvSpPr txBox="1"/>
          <p:nvPr/>
        </p:nvSpPr>
        <p:spPr bwMode="auto">
          <a:xfrm>
            <a:off x="4787156" y="3422650"/>
            <a:ext cx="1804297" cy="286104"/>
          </a:xfrm>
          <a:prstGeom prst="rect">
            <a:avLst/>
          </a:prstGeom>
        </p:spPr>
        <p:txBody>
          <a:bodyPr vert="horz" wrap="square" lIns="0" tIns="0" rIns="0" bIns="0" rtlCol="0">
            <a:spAutoFit/>
          </a:bodyPr>
          <a:lstStyle/>
          <a:p>
            <a:pPr marL="0" marR="0" algn="ctr">
              <a:lnSpc>
                <a:spcPts val="1233"/>
              </a:lnSpc>
              <a:spcBef>
                <a:spcPts val="0"/>
              </a:spcBef>
              <a:spcAft>
                <a:spcPts val="0"/>
              </a:spcAft>
              <a:defRPr/>
            </a:pPr>
            <a:endParaRPr sz="6000" dirty="0">
              <a:latin typeface="Century Gothic" panose="020B0502020202020204" pitchFamily="34" charset="0"/>
            </a:endParaRPr>
          </a:p>
        </p:txBody>
      </p:sp>
      <p:sp>
        <p:nvSpPr>
          <p:cNvPr id="6" name="object 2">
            <a:extLst>
              <a:ext uri="{FF2B5EF4-FFF2-40B4-BE49-F238E27FC236}">
                <a16:creationId xmlns:a16="http://schemas.microsoft.com/office/drawing/2014/main" id="{5E20F383-4765-4612-895E-C24255A5CA15}"/>
              </a:ext>
            </a:extLst>
          </p:cNvPr>
          <p:cNvSpPr>
            <a:spLocks noChangeAspect="1"/>
          </p:cNvSpPr>
          <p:nvPr/>
        </p:nvSpPr>
        <p:spPr bwMode="auto">
          <a:xfrm>
            <a:off x="9664700" y="6114850"/>
            <a:ext cx="2193556" cy="432000"/>
          </a:xfrm>
          <a:custGeom>
            <a:avLst/>
            <a:gdLst/>
            <a:ahLst/>
            <a:cxnLst/>
            <a:rect l="l" t="t" r="r" b="b"/>
            <a:pathLst>
              <a:path w="2656840" h="523239" extrusionOk="0">
                <a:moveTo>
                  <a:pt x="929817" y="32067"/>
                </a:moveTo>
                <a:lnTo>
                  <a:pt x="927811" y="17399"/>
                </a:lnTo>
                <a:lnTo>
                  <a:pt x="918743" y="6045"/>
                </a:lnTo>
                <a:lnTo>
                  <a:pt x="903935" y="1485"/>
                </a:lnTo>
                <a:lnTo>
                  <a:pt x="767918" y="1485"/>
                </a:lnTo>
                <a:lnTo>
                  <a:pt x="731888" y="18542"/>
                </a:lnTo>
                <a:lnTo>
                  <a:pt x="422198" y="396303"/>
                </a:lnTo>
                <a:lnTo>
                  <a:pt x="380669" y="435444"/>
                </a:lnTo>
                <a:lnTo>
                  <a:pt x="337146" y="458254"/>
                </a:lnTo>
                <a:lnTo>
                  <a:pt x="292315" y="468871"/>
                </a:lnTo>
                <a:lnTo>
                  <a:pt x="246888" y="471487"/>
                </a:lnTo>
                <a:lnTo>
                  <a:pt x="33731" y="472198"/>
                </a:lnTo>
                <a:lnTo>
                  <a:pt x="24968" y="476859"/>
                </a:lnTo>
                <a:lnTo>
                  <a:pt x="0" y="513956"/>
                </a:lnTo>
                <a:lnTo>
                  <a:pt x="3924" y="521322"/>
                </a:lnTo>
                <a:lnTo>
                  <a:pt x="10515" y="521322"/>
                </a:lnTo>
                <a:lnTo>
                  <a:pt x="420331" y="521296"/>
                </a:lnTo>
                <a:lnTo>
                  <a:pt x="472325" y="515518"/>
                </a:lnTo>
                <a:lnTo>
                  <a:pt x="521246" y="498729"/>
                </a:lnTo>
                <a:lnTo>
                  <a:pt x="565353" y="471728"/>
                </a:lnTo>
                <a:lnTo>
                  <a:pt x="602957" y="435330"/>
                </a:lnTo>
                <a:lnTo>
                  <a:pt x="923455" y="46583"/>
                </a:lnTo>
                <a:lnTo>
                  <a:pt x="929817" y="32067"/>
                </a:lnTo>
                <a:close/>
              </a:path>
              <a:path w="2656840" h="523239" extrusionOk="0">
                <a:moveTo>
                  <a:pt x="1349311" y="237388"/>
                </a:moveTo>
                <a:lnTo>
                  <a:pt x="1347127" y="231406"/>
                </a:lnTo>
                <a:lnTo>
                  <a:pt x="1327645" y="204012"/>
                </a:lnTo>
                <a:lnTo>
                  <a:pt x="1324000" y="203073"/>
                </a:lnTo>
                <a:lnTo>
                  <a:pt x="1078661" y="203047"/>
                </a:lnTo>
                <a:lnTo>
                  <a:pt x="1033792" y="208102"/>
                </a:lnTo>
                <a:lnTo>
                  <a:pt x="991641" y="222758"/>
                </a:lnTo>
                <a:lnTo>
                  <a:pt x="953757" y="246303"/>
                </a:lnTo>
                <a:lnTo>
                  <a:pt x="921613" y="278028"/>
                </a:lnTo>
                <a:lnTo>
                  <a:pt x="755015" y="484200"/>
                </a:lnTo>
                <a:lnTo>
                  <a:pt x="749731" y="496303"/>
                </a:lnTo>
                <a:lnTo>
                  <a:pt x="751433" y="508368"/>
                </a:lnTo>
                <a:lnTo>
                  <a:pt x="759028" y="517613"/>
                </a:lnTo>
                <a:lnTo>
                  <a:pt x="771436" y="521309"/>
                </a:lnTo>
                <a:lnTo>
                  <a:pt x="860958" y="521309"/>
                </a:lnTo>
                <a:lnTo>
                  <a:pt x="901611" y="501980"/>
                </a:lnTo>
                <a:lnTo>
                  <a:pt x="1059053" y="308127"/>
                </a:lnTo>
                <a:lnTo>
                  <a:pt x="1084326" y="283286"/>
                </a:lnTo>
                <a:lnTo>
                  <a:pt x="1114107" y="264845"/>
                </a:lnTo>
                <a:lnTo>
                  <a:pt x="1147191" y="253365"/>
                </a:lnTo>
                <a:lnTo>
                  <a:pt x="1182408" y="249415"/>
                </a:lnTo>
                <a:lnTo>
                  <a:pt x="1337983" y="249415"/>
                </a:lnTo>
                <a:lnTo>
                  <a:pt x="1344091" y="247662"/>
                </a:lnTo>
                <a:lnTo>
                  <a:pt x="1348092" y="243230"/>
                </a:lnTo>
                <a:lnTo>
                  <a:pt x="1349311" y="237388"/>
                </a:lnTo>
                <a:close/>
              </a:path>
              <a:path w="2656840" h="523239" extrusionOk="0">
                <a:moveTo>
                  <a:pt x="1921446" y="493293"/>
                </a:moveTo>
                <a:lnTo>
                  <a:pt x="1586293" y="78968"/>
                </a:lnTo>
                <a:lnTo>
                  <a:pt x="1558645" y="51549"/>
                </a:lnTo>
                <a:lnTo>
                  <a:pt x="1524876" y="29565"/>
                </a:lnTo>
                <a:lnTo>
                  <a:pt x="1484706" y="13398"/>
                </a:lnTo>
                <a:lnTo>
                  <a:pt x="1437881" y="3416"/>
                </a:lnTo>
                <a:lnTo>
                  <a:pt x="1384122" y="0"/>
                </a:lnTo>
                <a:lnTo>
                  <a:pt x="1064920" y="0"/>
                </a:lnTo>
                <a:lnTo>
                  <a:pt x="1057732" y="3721"/>
                </a:lnTo>
                <a:lnTo>
                  <a:pt x="1031646" y="41008"/>
                </a:lnTo>
                <a:lnTo>
                  <a:pt x="1035748" y="48869"/>
                </a:lnTo>
                <a:lnTo>
                  <a:pt x="1042733" y="48869"/>
                </a:lnTo>
                <a:lnTo>
                  <a:pt x="1258201" y="48869"/>
                </a:lnTo>
                <a:lnTo>
                  <a:pt x="1299400" y="53454"/>
                </a:lnTo>
                <a:lnTo>
                  <a:pt x="1338135" y="66802"/>
                </a:lnTo>
                <a:lnTo>
                  <a:pt x="1373035" y="88239"/>
                </a:lnTo>
                <a:lnTo>
                  <a:pt x="1402740" y="117157"/>
                </a:lnTo>
                <a:lnTo>
                  <a:pt x="1718335" y="500862"/>
                </a:lnTo>
                <a:lnTo>
                  <a:pt x="1727898" y="510171"/>
                </a:lnTo>
                <a:lnTo>
                  <a:pt x="1739125" y="517067"/>
                </a:lnTo>
                <a:lnTo>
                  <a:pt x="1751596" y="521360"/>
                </a:lnTo>
                <a:lnTo>
                  <a:pt x="1764842" y="522833"/>
                </a:lnTo>
                <a:lnTo>
                  <a:pt x="1894776" y="522833"/>
                </a:lnTo>
                <a:lnTo>
                  <a:pt x="1909572" y="518452"/>
                </a:lnTo>
                <a:lnTo>
                  <a:pt x="1918970" y="507504"/>
                </a:lnTo>
                <a:lnTo>
                  <a:pt x="1921446" y="493293"/>
                </a:lnTo>
                <a:close/>
              </a:path>
              <a:path w="2656840" h="523239" extrusionOk="0">
                <a:moveTo>
                  <a:pt x="2656573" y="513207"/>
                </a:moveTo>
                <a:lnTo>
                  <a:pt x="2631554" y="475894"/>
                </a:lnTo>
                <a:lnTo>
                  <a:pt x="2624264" y="472046"/>
                </a:lnTo>
                <a:lnTo>
                  <a:pt x="2414206" y="472020"/>
                </a:lnTo>
                <a:lnTo>
                  <a:pt x="2356828" y="467575"/>
                </a:lnTo>
                <a:lnTo>
                  <a:pt x="2308834" y="453529"/>
                </a:lnTo>
                <a:lnTo>
                  <a:pt x="2268118" y="428790"/>
                </a:lnTo>
                <a:lnTo>
                  <a:pt x="2232520" y="392303"/>
                </a:lnTo>
                <a:lnTo>
                  <a:pt x="1988312" y="94729"/>
                </a:lnTo>
                <a:lnTo>
                  <a:pt x="1980361" y="78549"/>
                </a:lnTo>
                <a:lnTo>
                  <a:pt x="1981479" y="63842"/>
                </a:lnTo>
                <a:lnTo>
                  <a:pt x="1990166" y="53213"/>
                </a:lnTo>
                <a:lnTo>
                  <a:pt x="2004923" y="49263"/>
                </a:lnTo>
                <a:lnTo>
                  <a:pt x="2395309" y="49263"/>
                </a:lnTo>
                <a:lnTo>
                  <a:pt x="2399690" y="40627"/>
                </a:lnTo>
                <a:lnTo>
                  <a:pt x="2376881" y="9042"/>
                </a:lnTo>
                <a:lnTo>
                  <a:pt x="2373033" y="3708"/>
                </a:lnTo>
                <a:lnTo>
                  <a:pt x="2366861" y="558"/>
                </a:lnTo>
                <a:lnTo>
                  <a:pt x="1753895" y="558"/>
                </a:lnTo>
                <a:lnTo>
                  <a:pt x="1738947" y="5295"/>
                </a:lnTo>
                <a:lnTo>
                  <a:pt x="1729955" y="17068"/>
                </a:lnTo>
                <a:lnTo>
                  <a:pt x="1728114" y="32245"/>
                </a:lnTo>
                <a:lnTo>
                  <a:pt x="1734629" y="47155"/>
                </a:lnTo>
                <a:lnTo>
                  <a:pt x="2052205" y="433412"/>
                </a:lnTo>
                <a:lnTo>
                  <a:pt x="2093709" y="472744"/>
                </a:lnTo>
                <a:lnTo>
                  <a:pt x="2136483" y="499999"/>
                </a:lnTo>
                <a:lnTo>
                  <a:pt x="2181949" y="516026"/>
                </a:lnTo>
                <a:lnTo>
                  <a:pt x="2231529" y="521690"/>
                </a:lnTo>
                <a:lnTo>
                  <a:pt x="2652509" y="520839"/>
                </a:lnTo>
                <a:lnTo>
                  <a:pt x="2656573" y="513207"/>
                </a:lnTo>
                <a:close/>
              </a:path>
            </a:pathLst>
          </a:custGeom>
          <a:solidFill>
            <a:schemeClr val="bg1"/>
          </a:solidFill>
        </p:spPr>
        <p:txBody>
          <a:bodyPr wrap="square" lIns="0" tIns="0" rIns="0" bIns="0" rtlCol="0"/>
          <a:lstStyle/>
          <a:p>
            <a:pPr>
              <a:defRPr/>
            </a:pPr>
            <a:endParaRPr/>
          </a:p>
        </p:txBody>
      </p:sp>
      <p:sp>
        <p:nvSpPr>
          <p:cNvPr id="8" name="Заголовок 1">
            <a:extLst>
              <a:ext uri="{FF2B5EF4-FFF2-40B4-BE49-F238E27FC236}">
                <a16:creationId xmlns:a16="http://schemas.microsoft.com/office/drawing/2014/main" id="{40DE5DE1-F90A-478D-A75F-A4C7E5F4C7BB}"/>
              </a:ext>
            </a:extLst>
          </p:cNvPr>
          <p:cNvSpPr txBox="1">
            <a:spLocks/>
          </p:cNvSpPr>
          <p:nvPr/>
        </p:nvSpPr>
        <p:spPr>
          <a:xfrm>
            <a:off x="308344" y="1180658"/>
            <a:ext cx="7257527" cy="854621"/>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b="1">
                <a:solidFill>
                  <a:schemeClr val="bg1"/>
                </a:solidFill>
                <a:latin typeface="Century Gothic" panose="020B0502020202020204" pitchFamily="34" charset="0"/>
                <a:ea typeface="微软雅黑" panose="020B0503020204020204" charset="-122"/>
                <a:cs typeface="微软雅黑" panose="020B0503020204020204" charset="-122"/>
              </a:defRPr>
            </a:lvl1pPr>
            <a:lvl2pPr indent="0" algn="ctr" defTabSz="914400">
              <a:lnSpc>
                <a:spcPct val="90000"/>
              </a:lnSpc>
              <a:spcBef>
                <a:spcPts val="500"/>
              </a:spcBef>
              <a:buFont typeface="Arial" panose="020B0604020202020204" pitchFamily="34" charset="0"/>
              <a:buNone/>
              <a:defRPr sz="2000">
                <a:latin typeface="微软雅黑" panose="020B0503020204020204" charset="-122"/>
                <a:ea typeface="微软雅黑" panose="020B0503020204020204" charset="-122"/>
                <a:cs typeface="微软雅黑" panose="020B0503020204020204" charset="-122"/>
              </a:defRPr>
            </a:lvl2pPr>
            <a:lvl3pPr indent="0" algn="ctr" defTabSz="914400">
              <a:lnSpc>
                <a:spcPct val="90000"/>
              </a:lnSpc>
              <a:spcBef>
                <a:spcPts val="500"/>
              </a:spcBef>
              <a:buFont typeface="Arial" panose="020B0604020202020204" pitchFamily="34" charset="0"/>
              <a:buNone/>
              <a:defRPr>
                <a:latin typeface="微软雅黑" panose="020B0503020204020204" charset="-122"/>
                <a:ea typeface="微软雅黑" panose="020B0503020204020204" charset="-122"/>
                <a:cs typeface="微软雅黑" panose="020B0503020204020204" charset="-122"/>
              </a:defRPr>
            </a:lvl3pPr>
            <a:lvl4pPr indent="0" algn="ctr" defTabSz="914400">
              <a:lnSpc>
                <a:spcPct val="90000"/>
              </a:lnSpc>
              <a:spcBef>
                <a:spcPts val="500"/>
              </a:spcBef>
              <a:buFont typeface="Arial" panose="020B0604020202020204" pitchFamily="34" charset="0"/>
              <a:buNone/>
              <a:defRPr sz="1600">
                <a:latin typeface="微软雅黑" panose="020B0503020204020204" charset="-122"/>
                <a:ea typeface="微软雅黑" panose="020B0503020204020204" charset="-122"/>
                <a:cs typeface="微软雅黑" panose="020B0503020204020204" charset="-122"/>
              </a:defRPr>
            </a:lvl4pPr>
            <a:lvl5pPr indent="0" algn="ctr" defTabSz="914400">
              <a:lnSpc>
                <a:spcPct val="90000"/>
              </a:lnSpc>
              <a:spcBef>
                <a:spcPts val="500"/>
              </a:spcBef>
              <a:buFont typeface="Arial" panose="020B0604020202020204" pitchFamily="34" charset="0"/>
              <a:buNone/>
              <a:defRPr sz="1600">
                <a:latin typeface="微软雅黑" panose="020B0503020204020204" charset="-122"/>
                <a:ea typeface="微软雅黑" panose="020B0503020204020204" charset="-122"/>
                <a:cs typeface="微软雅黑" panose="020B0503020204020204" charset="-122"/>
              </a:defRPr>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pPr algn="just">
              <a:spcAft>
                <a:spcPts val="0"/>
              </a:spcAft>
            </a:pPr>
            <a:r>
              <a:rPr lang="ru-RU" sz="1200" dirty="0">
                <a:latin typeface="Roboto "/>
                <a:ea typeface="SimSun" panose="02010600030101010101" pitchFamily="2" charset="-122"/>
              </a:rPr>
              <a:t>Настоящая анкета кандидата не является офертой или обязательством заключить «Протокол о намерениях» или «Договор Сервисного и Гарантийного обслуживания» со стороны ООО «ДЖАК АВТОМОБИЛЬ»</a:t>
            </a:r>
          </a:p>
          <a:p>
            <a:pPr algn="just">
              <a:spcAft>
                <a:spcPts val="0"/>
              </a:spcAft>
            </a:pPr>
            <a:r>
              <a:rPr lang="ru-RU" sz="1200" dirty="0">
                <a:latin typeface="Roboto "/>
                <a:ea typeface="SimSun" panose="02010600030101010101" pitchFamily="2" charset="-122"/>
              </a:rPr>
              <a:t>ООО «ДЖАК АВТОМОБИЛЬ» не несет ответственности в отношении любых расходов, понесенных кандидатами в связи с их подготовкой к участию в тендере</a:t>
            </a:r>
            <a:r>
              <a:rPr lang="en-US" sz="1200" dirty="0">
                <a:latin typeface="Roboto "/>
                <a:ea typeface="SimSun" panose="02010600030101010101" pitchFamily="2" charset="-122"/>
              </a:rPr>
              <a:t> / </a:t>
            </a:r>
            <a:endParaRPr lang="ru-RU" sz="1200" dirty="0">
              <a:latin typeface="Roboto "/>
              <a:ea typeface="SimSun" panose="02010600030101010101" pitchFamily="2" charset="-122"/>
            </a:endParaRPr>
          </a:p>
          <a:p>
            <a:pPr algn="just">
              <a:spcAft>
                <a:spcPts val="0"/>
              </a:spcAft>
            </a:pPr>
            <a:r>
              <a:rPr lang="en-US" sz="1200" dirty="0">
                <a:latin typeface="Roboto "/>
                <a:ea typeface="SimSun" panose="02010600030101010101" pitchFamily="2" charset="-122"/>
              </a:rPr>
              <a:t>This candidate questionnaire is not an offer or an obligation to conclude a "Protocol of Intent" or a "Dealer Agreement" on the part of JAC AUTOMOBILE LLC. JAC AVTO LLC is not responsible for any expenses incurred by candidates in connection with their preparation for participation in the tender.</a:t>
            </a:r>
            <a:endParaRPr lang="ru-RU" sz="1200" dirty="0">
              <a:latin typeface="Roboto "/>
              <a:ea typeface="SimSun" panose="02010600030101010101" pitchFamily="2" charset="-122"/>
            </a:endParaRPr>
          </a:p>
          <a:p>
            <a:endParaRPr lang="zh-CN" altLang="ru-RU" sz="1400" dirty="0"/>
          </a:p>
        </p:txBody>
      </p:sp>
      <p:cxnSp>
        <p:nvCxnSpPr>
          <p:cNvPr id="7" name="Прямая соединительная линия 6">
            <a:extLst>
              <a:ext uri="{FF2B5EF4-FFF2-40B4-BE49-F238E27FC236}">
                <a16:creationId xmlns:a16="http://schemas.microsoft.com/office/drawing/2014/main" id="{9D789A18-63F9-4118-AE22-2B1ED5FC3112}"/>
              </a:ext>
            </a:extLst>
          </p:cNvPr>
          <p:cNvCxnSpPr>
            <a:cxnSpLocks/>
          </p:cNvCxnSpPr>
          <p:nvPr/>
        </p:nvCxnSpPr>
        <p:spPr>
          <a:xfrm flipH="1">
            <a:off x="455605" y="900000"/>
            <a:ext cx="725752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F6AFDD-4F5E-4AFF-9ADB-C8A95E3A0401}"/>
              </a:ext>
            </a:extLst>
          </p:cNvPr>
          <p:cNvSpPr txBox="1"/>
          <p:nvPr/>
        </p:nvSpPr>
        <p:spPr>
          <a:xfrm>
            <a:off x="308344" y="6330850"/>
            <a:ext cx="6083300" cy="400110"/>
          </a:xfrm>
          <a:prstGeom prst="rect">
            <a:avLst/>
          </a:prstGeom>
          <a:noFill/>
        </p:spPr>
        <p:txBody>
          <a:bodyPr wrap="square">
            <a:spAutoFit/>
          </a:bodyPr>
          <a:lstStyle/>
          <a:p>
            <a:r>
              <a:rPr lang="ru-RU" sz="1000" dirty="0">
                <a:solidFill>
                  <a:schemeClr val="bg1">
                    <a:lumMod val="50000"/>
                  </a:schemeClr>
                </a:solidFill>
                <a:latin typeface="Roboto "/>
                <a:cs typeface="Times New Roman" panose="02020603050405020304" pitchFamily="18" charset="0"/>
              </a:rPr>
              <a:t>ООО «ДЖАК АВТОМОБИЛЬ» </a:t>
            </a:r>
          </a:p>
          <a:p>
            <a:r>
              <a:rPr lang="ru-RU" sz="1000" dirty="0">
                <a:solidFill>
                  <a:schemeClr val="bg1">
                    <a:lumMod val="50000"/>
                  </a:schemeClr>
                </a:solidFill>
                <a:latin typeface="Roboto "/>
                <a:cs typeface="Times New Roman" panose="02020603050405020304" pitchFamily="18" charset="0"/>
              </a:rPr>
              <a:t>(ИНН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1000" dirty="0">
                <a:solidFill>
                  <a:schemeClr val="bg1">
                    <a:lumMod val="50000"/>
                  </a:schemeClr>
                </a:solidFill>
                <a:latin typeface="Roboto "/>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ОБЩАЯ ИНФРМАЦИЯ О КАНДИДАТЕ</a:t>
            </a:r>
            <a:r>
              <a:rPr lang="en-US" sz="1397" b="1" dirty="0">
                <a:solidFill>
                  <a:schemeClr val="bg1">
                    <a:lumMod val="50000"/>
                  </a:schemeClr>
                </a:solidFill>
                <a:latin typeface="Roboto "/>
                <a:ea typeface="SimSun" panose="02010600030101010101" pitchFamily="2" charset="-122"/>
              </a:rPr>
              <a:t>                                     CANDIDATE GENERAL INFORMATION</a:t>
            </a:r>
            <a:endParaRPr lang="ru-RU" sz="1996" b="1" dirty="0">
              <a:solidFill>
                <a:schemeClr val="bg1">
                  <a:lumMod val="50000"/>
                </a:schemeClr>
              </a:solidFill>
              <a:latin typeface="Roboto "/>
              <a:ea typeface="SimSun" panose="02010600030101010101" pitchFamily="2" charset="-122"/>
            </a:endParaRPr>
          </a:p>
        </p:txBody>
      </p:sp>
      <p:graphicFrame>
        <p:nvGraphicFramePr>
          <p:cNvPr id="8" name="Group 118"/>
          <p:cNvGraphicFramePr>
            <a:graphicFrameLocks noGrp="1"/>
          </p:cNvGraphicFramePr>
          <p:nvPr>
            <p:extLst>
              <p:ext uri="{D42A27DB-BD31-4B8C-83A1-F6EECF244321}">
                <p14:modId xmlns:p14="http://schemas.microsoft.com/office/powerpoint/2010/main" val="1329603345"/>
              </p:ext>
            </p:extLst>
          </p:nvPr>
        </p:nvGraphicFramePr>
        <p:xfrm>
          <a:off x="450473" y="987122"/>
          <a:ext cx="11495999" cy="2989093"/>
        </p:xfrm>
        <a:graphic>
          <a:graphicData uri="http://schemas.openxmlformats.org/drawingml/2006/table">
            <a:tbl>
              <a:tblPr/>
              <a:tblGrid>
                <a:gridCol w="4158205">
                  <a:extLst>
                    <a:ext uri="{9D8B030D-6E8A-4147-A177-3AD203B41FA5}">
                      <a16:colId xmlns:a16="http://schemas.microsoft.com/office/drawing/2014/main" val="20000"/>
                    </a:ext>
                  </a:extLst>
                </a:gridCol>
                <a:gridCol w="4066946">
                  <a:extLst>
                    <a:ext uri="{9D8B030D-6E8A-4147-A177-3AD203B41FA5}">
                      <a16:colId xmlns:a16="http://schemas.microsoft.com/office/drawing/2014/main" val="20001"/>
                    </a:ext>
                  </a:extLst>
                </a:gridCol>
                <a:gridCol w="1003754">
                  <a:extLst>
                    <a:ext uri="{9D8B030D-6E8A-4147-A177-3AD203B41FA5}">
                      <a16:colId xmlns:a16="http://schemas.microsoft.com/office/drawing/2014/main" val="20002"/>
                    </a:ext>
                  </a:extLst>
                </a:gridCol>
                <a:gridCol w="2267094">
                  <a:extLst>
                    <a:ext uri="{9D8B030D-6E8A-4147-A177-3AD203B41FA5}">
                      <a16:colId xmlns:a16="http://schemas.microsoft.com/office/drawing/2014/main" val="20003"/>
                    </a:ext>
                  </a:extLst>
                </a:gridCol>
              </a:tblGrid>
              <a:tr h="331493">
                <a:tc grid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Contact information</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Контактная информация</a:t>
                      </a: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Торговое наименование / </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Trade name</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Название юридического лица</a:t>
                      </a:r>
                      <a:r>
                        <a:rPr lang="en-US" sz="1200" b="1" kern="1200" dirty="0">
                          <a:solidFill>
                            <a:schemeClr val="tx1"/>
                          </a:solidFill>
                          <a:effectLst/>
                          <a:latin typeface="Roboto "/>
                          <a:ea typeface="+mn-ea"/>
                          <a:cs typeface="Times New Roman" panose="02020603050405020304" pitchFamily="18" charset="0"/>
                        </a:rPr>
                        <a:t> / Legal entity name</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Дата и место регистрации</a:t>
                      </a:r>
                      <a:r>
                        <a:rPr lang="en-US" sz="1200" b="1" kern="1200" dirty="0">
                          <a:solidFill>
                            <a:schemeClr val="tx1"/>
                          </a:solidFill>
                          <a:effectLst/>
                          <a:latin typeface="Roboto "/>
                          <a:ea typeface="+mn-ea"/>
                          <a:cs typeface="Times New Roman" panose="02020603050405020304" pitchFamily="18" charset="0"/>
                        </a:rPr>
                        <a:t> / Date and place of registration</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Юридический адрес компании</a:t>
                      </a:r>
                      <a:r>
                        <a:rPr lang="en-US" sz="1200" b="1" kern="1200" dirty="0">
                          <a:solidFill>
                            <a:schemeClr val="tx1"/>
                          </a:solidFill>
                          <a:effectLst/>
                          <a:latin typeface="Roboto "/>
                          <a:ea typeface="+mn-ea"/>
                          <a:cs typeface="Times New Roman" panose="02020603050405020304" pitchFamily="18" charset="0"/>
                        </a:rPr>
                        <a:t> / Legal entity address</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ИНН (</a:t>
                      </a:r>
                      <a:r>
                        <a:rPr kumimoji="0" lang="en-US"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TIN):</a:t>
                      </a:r>
                      <a:endParaRPr kumimoji="0" lang="ru-RU"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14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Roboto "/>
                          <a:ea typeface="+mn-ea"/>
                          <a:cs typeface="Times New Roman" panose="02020603050405020304" pitchFamily="18" charset="0"/>
                        </a:rPr>
                        <a:t>Фактический адрес компании</a:t>
                      </a:r>
                      <a:r>
                        <a:rPr lang="en-US" sz="1200" b="1" kern="1200" dirty="0">
                          <a:solidFill>
                            <a:schemeClr val="tx1"/>
                          </a:solidFill>
                          <a:effectLst/>
                          <a:latin typeface="Roboto "/>
                          <a:ea typeface="+mn-ea"/>
                          <a:cs typeface="Times New Roman" panose="02020603050405020304" pitchFamily="18" charset="0"/>
                        </a:rPr>
                        <a:t> /</a:t>
                      </a:r>
                      <a:r>
                        <a:rPr lang="en-US" sz="1200" b="1" kern="1200" baseline="0" dirty="0">
                          <a:solidFill>
                            <a:schemeClr val="tx1"/>
                          </a:solidFill>
                          <a:effectLst/>
                          <a:latin typeface="Roboto "/>
                          <a:ea typeface="+mn-ea"/>
                          <a:cs typeface="Times New Roman" panose="02020603050405020304" pitchFamily="18" charset="0"/>
                        </a:rPr>
                        <a:t> Actual address</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018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rPr>
                        <a:t>Контактные данные</a:t>
                      </a:r>
                      <a:r>
                        <a:rPr kumimoji="0" lang="en-US"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rPr>
                        <a:t> / Contacts</a:t>
                      </a:r>
                      <a:endParaRPr kumimoji="0" lang="ru-RU" sz="1200" b="1" i="0" u="none" strike="noStrike" kern="1200" cap="none" spc="0" normalizeH="0" baseline="0" dirty="0">
                        <a:ln>
                          <a:noFill/>
                        </a:ln>
                        <a:solidFill>
                          <a:schemeClr val="tx1"/>
                        </a:solidFill>
                        <a:effectLst/>
                        <a:uFillTx/>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Почтовый адрес</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Actual address:</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E-mail:</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Веб-сайт / </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Web-site:</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83078" marR="83078" marT="31155" marB="311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bl>
          </a:graphicData>
        </a:graphic>
      </p:graphicFrame>
      <p:graphicFrame>
        <p:nvGraphicFramePr>
          <p:cNvPr id="9" name="Group 109"/>
          <p:cNvGraphicFramePr>
            <a:graphicFrameLocks noGrp="1"/>
          </p:cNvGraphicFramePr>
          <p:nvPr>
            <p:extLst>
              <p:ext uri="{D42A27DB-BD31-4B8C-83A1-F6EECF244321}">
                <p14:modId xmlns:p14="http://schemas.microsoft.com/office/powerpoint/2010/main" val="657086449"/>
              </p:ext>
            </p:extLst>
          </p:nvPr>
        </p:nvGraphicFramePr>
        <p:xfrm>
          <a:off x="450472" y="4000739"/>
          <a:ext cx="11496001" cy="2473036"/>
        </p:xfrm>
        <a:graphic>
          <a:graphicData uri="http://schemas.openxmlformats.org/drawingml/2006/table">
            <a:tbl>
              <a:tblPr/>
              <a:tblGrid>
                <a:gridCol w="4169756">
                  <a:extLst>
                    <a:ext uri="{9D8B030D-6E8A-4147-A177-3AD203B41FA5}">
                      <a16:colId xmlns:a16="http://schemas.microsoft.com/office/drawing/2014/main" val="20000"/>
                    </a:ext>
                  </a:extLst>
                </a:gridCol>
                <a:gridCol w="2633530">
                  <a:extLst>
                    <a:ext uri="{9D8B030D-6E8A-4147-A177-3AD203B41FA5}">
                      <a16:colId xmlns:a16="http://schemas.microsoft.com/office/drawing/2014/main" val="20001"/>
                    </a:ext>
                  </a:extLst>
                </a:gridCol>
                <a:gridCol w="1029593">
                  <a:extLst>
                    <a:ext uri="{9D8B030D-6E8A-4147-A177-3AD203B41FA5}">
                      <a16:colId xmlns:a16="http://schemas.microsoft.com/office/drawing/2014/main" val="20002"/>
                    </a:ext>
                  </a:extLst>
                </a:gridCol>
                <a:gridCol w="2631938">
                  <a:extLst>
                    <a:ext uri="{9D8B030D-6E8A-4147-A177-3AD203B41FA5}">
                      <a16:colId xmlns:a16="http://schemas.microsoft.com/office/drawing/2014/main" val="20003"/>
                    </a:ext>
                  </a:extLst>
                </a:gridCol>
                <a:gridCol w="1031184">
                  <a:extLst>
                    <a:ext uri="{9D8B030D-6E8A-4147-A177-3AD203B41FA5}">
                      <a16:colId xmlns:a16="http://schemas.microsoft.com/office/drawing/2014/main" val="20004"/>
                    </a:ext>
                  </a:extLst>
                </a:gridCol>
              </a:tblGrid>
              <a:tr h="336003">
                <a:tc gridSpan="5">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Project Management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Менеджеры проекта</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Должность</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Position</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CEO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Гендиректор</a:t>
                      </a: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Project Manager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Менеджер проекта</a:t>
                      </a: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1"/>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ФИО</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Full name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2"/>
                  </a:ext>
                </a:extLst>
              </a:tr>
              <a:tr h="4561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Контакты</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Contacts</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E-mail:</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E-mail:</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3"/>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День Рождения</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Birthday date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Образование</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Education</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600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Опыт</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Experience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913" marR="72913" marT="27341" marB="273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305" y="5479703"/>
            <a:ext cx="1005900" cy="993231"/>
          </a:xfrm>
          <a:prstGeom prst="rect">
            <a:avLst/>
          </a:prstGeom>
        </p:spPr>
      </p:pic>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764" y="5470076"/>
            <a:ext cx="1005900" cy="993231"/>
          </a:xfrm>
          <a:prstGeom prst="rect">
            <a:avLst/>
          </a:prstGeom>
        </p:spPr>
      </p:pic>
      <p:grpSp>
        <p:nvGrpSpPr>
          <p:cNvPr id="13" name="object 18">
            <a:extLst>
              <a:ext uri="{FF2B5EF4-FFF2-40B4-BE49-F238E27FC236}">
                <a16:creationId xmlns:a16="http://schemas.microsoft.com/office/drawing/2014/main" id="{FE4FE077-EB01-4F1B-A883-70F12EBEDA8B}"/>
              </a:ext>
            </a:extLst>
          </p:cNvPr>
          <p:cNvGrpSpPr/>
          <p:nvPr/>
        </p:nvGrpSpPr>
        <p:grpSpPr bwMode="auto">
          <a:xfrm>
            <a:off x="11036300" y="213860"/>
            <a:ext cx="817244" cy="161289"/>
            <a:chOff x="367606" y="337900"/>
            <a:chExt cx="817244" cy="161289"/>
          </a:xfrm>
        </p:grpSpPr>
        <p:sp>
          <p:nvSpPr>
            <p:cNvPr id="14" name="object 19">
              <a:extLst>
                <a:ext uri="{FF2B5EF4-FFF2-40B4-BE49-F238E27FC236}">
                  <a16:creationId xmlns:a16="http://schemas.microsoft.com/office/drawing/2014/main" id="{E3C686E6-CB22-4497-A58E-2B7906EAD5FD}"/>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5" name="object 20">
              <a:extLst>
                <a:ext uri="{FF2B5EF4-FFF2-40B4-BE49-F238E27FC236}">
                  <a16:creationId xmlns:a16="http://schemas.microsoft.com/office/drawing/2014/main" id="{5B9EAE45-DD90-453B-B950-F1477DE49528}"/>
                </a:ext>
              </a:extLst>
            </p:cNvPr>
            <p:cNvPicPr/>
            <p:nvPr/>
          </p:nvPicPr>
          <p:blipFill>
            <a:blip r:embed="rId3"/>
            <a:stretch/>
          </p:blipFill>
          <p:spPr bwMode="auto">
            <a:xfrm>
              <a:off x="595974" y="400319"/>
              <a:ext cx="187464" cy="97840"/>
            </a:xfrm>
            <a:prstGeom prst="rect">
              <a:avLst/>
            </a:prstGeom>
          </p:spPr>
        </p:pic>
        <p:sp>
          <p:nvSpPr>
            <p:cNvPr id="16" name="object 21">
              <a:extLst>
                <a:ext uri="{FF2B5EF4-FFF2-40B4-BE49-F238E27FC236}">
                  <a16:creationId xmlns:a16="http://schemas.microsoft.com/office/drawing/2014/main" id="{78724AE0-F6ED-4856-B3DE-EB13136A32BE}"/>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75293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ИНФОРМАЦИЯ ОБ УЧРЕДИТЕЛЯХ КАНДИДАТА                                 </a:t>
            </a:r>
            <a:r>
              <a:rPr lang="en-US" sz="1397" b="1" dirty="0">
                <a:solidFill>
                  <a:schemeClr val="bg1">
                    <a:lumMod val="50000"/>
                  </a:schemeClr>
                </a:solidFill>
                <a:latin typeface="Roboto "/>
                <a:ea typeface="SimSun" panose="02010600030101010101" pitchFamily="2" charset="-122"/>
              </a:rPr>
              <a:t>CANDIDATE SHAREHOLDERS GENERAL INFORMATION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13" name="Group 264"/>
          <p:cNvGraphicFramePr>
            <a:graphicFrameLocks noGrp="1"/>
          </p:cNvGraphicFramePr>
          <p:nvPr>
            <p:extLst>
              <p:ext uri="{D42A27DB-BD31-4B8C-83A1-F6EECF244321}">
                <p14:modId xmlns:p14="http://schemas.microsoft.com/office/powerpoint/2010/main" val="4250582453"/>
              </p:ext>
            </p:extLst>
          </p:nvPr>
        </p:nvGraphicFramePr>
        <p:xfrm>
          <a:off x="450473" y="1091490"/>
          <a:ext cx="11496000" cy="4915597"/>
        </p:xfrm>
        <a:graphic>
          <a:graphicData uri="http://schemas.openxmlformats.org/drawingml/2006/table">
            <a:tbl>
              <a:tblPr/>
              <a:tblGrid>
                <a:gridCol w="3284922">
                  <a:extLst>
                    <a:ext uri="{9D8B030D-6E8A-4147-A177-3AD203B41FA5}">
                      <a16:colId xmlns:a16="http://schemas.microsoft.com/office/drawing/2014/main" val="20000"/>
                    </a:ext>
                  </a:extLst>
                </a:gridCol>
                <a:gridCol w="2737026">
                  <a:extLst>
                    <a:ext uri="{9D8B030D-6E8A-4147-A177-3AD203B41FA5}">
                      <a16:colId xmlns:a16="http://schemas.microsoft.com/office/drawing/2014/main" val="20001"/>
                    </a:ext>
                  </a:extLst>
                </a:gridCol>
                <a:gridCol w="2737026">
                  <a:extLst>
                    <a:ext uri="{9D8B030D-6E8A-4147-A177-3AD203B41FA5}">
                      <a16:colId xmlns:a16="http://schemas.microsoft.com/office/drawing/2014/main" val="20002"/>
                    </a:ext>
                  </a:extLst>
                </a:gridCol>
                <a:gridCol w="2737026">
                  <a:extLst>
                    <a:ext uri="{9D8B030D-6E8A-4147-A177-3AD203B41FA5}">
                      <a16:colId xmlns:a16="http://schemas.microsoft.com/office/drawing/2014/main" val="20003"/>
                    </a:ext>
                  </a:extLst>
                </a:gridCol>
              </a:tblGrid>
              <a:tr h="375971">
                <a:tc grid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rPr>
                        <a:t>Учредители / </a:t>
                      </a:r>
                      <a:r>
                        <a:rPr kumimoji="0" lang="en-US" sz="1200" b="1"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rPr>
                        <a:t>Shareholders</a:t>
                      </a:r>
                      <a:endParaRPr kumimoji="0" lang="ru-RU" sz="1200" b="1"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ФИО / </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Full name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Дата рождения</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Birthday date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Сумма уставного капитала</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Stake capital</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401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Сфера деятельности </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Company profile</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3888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Фото</a:t>
                      </a:r>
                      <a:r>
                        <a:rPr kumimoji="0" 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Photo</a:t>
                      </a:r>
                      <a:endParaRPr kumimoji="0" lang="ru-RU"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Roboto "/>
                          <a:ea typeface="Noto Sans Light" panose="020B0402040504020204" pitchFamily="34" charset="0"/>
                          <a:cs typeface="Times New Roman" panose="02020603050405020304" pitchFamily="18" charset="0"/>
                        </a:rPr>
                        <a:t>фото</a:t>
                      </a: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schemeClr val="tx1"/>
                          </a:solidFill>
                          <a:effectLst/>
                          <a:uLnTx/>
                          <a:uFillTx/>
                          <a:latin typeface="Roboto "/>
                          <a:ea typeface="Noto Sans Light" panose="020B0402040504020204" pitchFamily="34" charset="0"/>
                          <a:cs typeface="Times New Roman" panose="02020603050405020304" pitchFamily="18" charset="0"/>
                        </a:rPr>
                        <a:t>фото</a:t>
                      </a: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Noto Sans Light" panose="020B0402040504020204" pitchFamily="34" charset="0"/>
                          <a:cs typeface="Times New Roman" panose="02020603050405020304" pitchFamily="18" charset="0"/>
                        </a:rPr>
                        <a:t>фото</a:t>
                      </a:r>
                    </a:p>
                  </a:txBody>
                  <a:tcPr marL="55186" marR="55186" marT="20690" marB="20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9378" y="4198440"/>
            <a:ext cx="1820020" cy="1797098"/>
          </a:xfrm>
          <a:prstGeom prst="ellipse">
            <a:avLst/>
          </a:prstGeom>
        </p:spPr>
      </p:pic>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236" y="4177260"/>
            <a:ext cx="1820020" cy="1797098"/>
          </a:xfrm>
          <a:prstGeom prst="ellipse">
            <a:avLst/>
          </a:prstGeom>
        </p:spPr>
      </p:pic>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9745" y="4190732"/>
            <a:ext cx="1820020" cy="1797098"/>
          </a:xfrm>
          <a:prstGeom prst="ellipse">
            <a:avLst/>
          </a:prstGeom>
        </p:spPr>
      </p:pic>
      <p:grpSp>
        <p:nvGrpSpPr>
          <p:cNvPr id="11" name="object 18">
            <a:extLst>
              <a:ext uri="{FF2B5EF4-FFF2-40B4-BE49-F238E27FC236}">
                <a16:creationId xmlns:a16="http://schemas.microsoft.com/office/drawing/2014/main" id="{D156745F-396D-40EC-AFF8-DB2CBDE750AA}"/>
              </a:ext>
            </a:extLst>
          </p:cNvPr>
          <p:cNvGrpSpPr/>
          <p:nvPr/>
        </p:nvGrpSpPr>
        <p:grpSpPr bwMode="auto">
          <a:xfrm>
            <a:off x="11036300" y="213860"/>
            <a:ext cx="817244" cy="161289"/>
            <a:chOff x="367606" y="337900"/>
            <a:chExt cx="817244" cy="161289"/>
          </a:xfrm>
        </p:grpSpPr>
        <p:sp>
          <p:nvSpPr>
            <p:cNvPr id="17" name="object 19">
              <a:extLst>
                <a:ext uri="{FF2B5EF4-FFF2-40B4-BE49-F238E27FC236}">
                  <a16:creationId xmlns:a16="http://schemas.microsoft.com/office/drawing/2014/main" id="{44FFAA4D-FB33-4C82-A3AB-4318CF094B01}"/>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8" name="object 20">
              <a:extLst>
                <a:ext uri="{FF2B5EF4-FFF2-40B4-BE49-F238E27FC236}">
                  <a16:creationId xmlns:a16="http://schemas.microsoft.com/office/drawing/2014/main" id="{FFFA977E-FF06-4054-9972-ABD0D7E1FA93}"/>
                </a:ext>
              </a:extLst>
            </p:cNvPr>
            <p:cNvPicPr/>
            <p:nvPr/>
          </p:nvPicPr>
          <p:blipFill>
            <a:blip r:embed="rId3"/>
            <a:stretch/>
          </p:blipFill>
          <p:spPr bwMode="auto">
            <a:xfrm>
              <a:off x="595974" y="400319"/>
              <a:ext cx="187464" cy="97840"/>
            </a:xfrm>
            <a:prstGeom prst="rect">
              <a:avLst/>
            </a:prstGeom>
          </p:spPr>
        </p:pic>
        <p:sp>
          <p:nvSpPr>
            <p:cNvPr id="19" name="object 21">
              <a:extLst>
                <a:ext uri="{FF2B5EF4-FFF2-40B4-BE49-F238E27FC236}">
                  <a16:creationId xmlns:a16="http://schemas.microsoft.com/office/drawing/2014/main" id="{D4EAE70E-5AAF-4B73-BFB5-8ABF33EDA3FC}"/>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174756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316866"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ОРГАНИЗАЦИОННАЯ СТРУКТУРА ХОЛДИНГА                                     </a:t>
            </a:r>
            <a:r>
              <a:rPr lang="en-US" sz="1397" b="1" dirty="0">
                <a:solidFill>
                  <a:schemeClr val="bg1">
                    <a:lumMod val="50000"/>
                  </a:schemeClr>
                </a:solidFill>
                <a:latin typeface="Roboto "/>
                <a:ea typeface="SimSun" panose="02010600030101010101" pitchFamily="2" charset="-122"/>
              </a:rPr>
              <a:t>HOLDING</a:t>
            </a:r>
            <a:r>
              <a:rPr lang="en-US" sz="1397" b="1" dirty="0">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ORGANIZATION CHART</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17" name="图片 1" descr="http://corporate.amiro.ru/_mod_files/ce_images/vi-ssheme.gif"/>
          <p:cNvPicPr/>
          <p:nvPr/>
        </p:nvPicPr>
        <p:blipFill>
          <a:blip r:embed="rId2">
            <a:extLst>
              <a:ext uri="{28A0092B-C50C-407E-A947-70E740481C1C}">
                <a14:useLocalDpi xmlns:a14="http://schemas.microsoft.com/office/drawing/2010/main" val="0"/>
              </a:ext>
            </a:extLst>
          </a:blip>
          <a:srcRect/>
          <a:stretch>
            <a:fillRect/>
          </a:stretch>
        </p:blipFill>
        <p:spPr bwMode="auto">
          <a:xfrm>
            <a:off x="2327107" y="1257515"/>
            <a:ext cx="7759800" cy="4706175"/>
          </a:xfrm>
          <a:prstGeom prst="rect">
            <a:avLst/>
          </a:prstGeom>
          <a:noFill/>
          <a:ln w="9525">
            <a:noFill/>
            <a:miter lim="800000"/>
            <a:headEnd/>
            <a:tailEnd/>
          </a:ln>
        </p:spPr>
      </p:pic>
      <p:grpSp>
        <p:nvGrpSpPr>
          <p:cNvPr id="7" name="object 18">
            <a:extLst>
              <a:ext uri="{FF2B5EF4-FFF2-40B4-BE49-F238E27FC236}">
                <a16:creationId xmlns:a16="http://schemas.microsoft.com/office/drawing/2014/main" id="{4EC63E0F-98CD-4060-AF0B-5B1043726E2A}"/>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5042C974-C08D-49F2-BC8B-711BFBFCA4B9}"/>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9" name="object 20">
              <a:extLst>
                <a:ext uri="{FF2B5EF4-FFF2-40B4-BE49-F238E27FC236}">
                  <a16:creationId xmlns:a16="http://schemas.microsoft.com/office/drawing/2014/main" id="{435F4302-D43B-4249-BB35-90C99F1A5147}"/>
                </a:ext>
              </a:extLst>
            </p:cNvPr>
            <p:cNvPicPr/>
            <p:nvPr/>
          </p:nvPicPr>
          <p:blipFill>
            <a:blip r:embed="rId3"/>
            <a:stretch/>
          </p:blipFill>
          <p:spPr bwMode="auto">
            <a:xfrm>
              <a:off x="595974" y="400319"/>
              <a:ext cx="187464" cy="97840"/>
            </a:xfrm>
            <a:prstGeom prst="rect">
              <a:avLst/>
            </a:prstGeom>
          </p:spPr>
        </p:pic>
        <p:sp>
          <p:nvSpPr>
            <p:cNvPr id="11" name="object 21">
              <a:extLst>
                <a:ext uri="{FF2B5EF4-FFF2-40B4-BE49-F238E27FC236}">
                  <a16:creationId xmlns:a16="http://schemas.microsoft.com/office/drawing/2014/main" id="{9B4BBEC8-9108-41A3-90A1-A854E8B57C7A}"/>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82843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2" y="219282"/>
            <a:ext cx="6352907" cy="522322"/>
          </a:xfrm>
          <a:prstGeom prst="rect">
            <a:avLst/>
          </a:prstGeom>
        </p:spPr>
        <p:txBody>
          <a:bodyPr wrap="square">
            <a:spAutoFit/>
          </a:bodyPr>
          <a:lstStyle/>
          <a:p>
            <a:r>
              <a:rPr lang="ru-RU" sz="1397" b="1" dirty="0">
                <a:latin typeface="Roboto "/>
                <a:ea typeface="SimSun" panose="02010600030101010101" pitchFamily="2" charset="-122"/>
              </a:rPr>
              <a:t>ОРГАНИЗАЦИОННАЯ СТРУКТУРА КОМПАНИИ </a:t>
            </a:r>
            <a:r>
              <a:rPr lang="en-US" sz="1397" b="1" dirty="0">
                <a:latin typeface="Roboto "/>
                <a:ea typeface="SimSun" panose="02010600030101010101" pitchFamily="2" charset="-122"/>
              </a:rPr>
              <a:t> </a:t>
            </a:r>
          </a:p>
          <a:p>
            <a:r>
              <a:rPr lang="en-US" sz="1397" b="1" dirty="0">
                <a:solidFill>
                  <a:schemeClr val="bg1">
                    <a:lumMod val="50000"/>
                  </a:schemeClr>
                </a:solidFill>
                <a:latin typeface="Roboto "/>
                <a:ea typeface="SimSun" panose="02010600030101010101" pitchFamily="2" charset="-122"/>
              </a:rPr>
              <a:t>COMPANY ORGANIZATION CHART</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pic>
        <p:nvPicPr>
          <p:cNvPr id="7" name="图片 2" descr="http://www.bankreferatov.ru/Images/48/C325729F00717F7B43257B0B0009CE48/%D0%A3%D1%87%D0%B5%D1%82%20%D1%82%D1%80%D1%83%D0%B4%D0%B0%20%D0%B8%20%D0%B7%D0%B0%D1%80%D0%B0%D0%B1%D0%BE%D1%82%D0%BD%D0%BE%D0%B9%20%D0%BF%D0%BB%D0%B0%D1%82%D1%8B%20%D0%BD%D0%B0%20%D0%9E%D0%9E%D0%9E%20%D0%90%D0%B2%D1%82%D0%BE%D0%BC%D0%BE%D0%B1%D0%B8%D0%BB%D0%B8%20%D0%91%D0%B0%D0%B2%D0%B0%D1%80%D0%B8%D0%B8.doc/img1.gif"/>
          <p:cNvPicPr/>
          <p:nvPr/>
        </p:nvPicPr>
        <p:blipFill rotWithShape="1">
          <a:blip r:embed="rId2" cstate="print">
            <a:extLst>
              <a:ext uri="{28A0092B-C50C-407E-A947-70E740481C1C}">
                <a14:useLocalDpi xmlns:a14="http://schemas.microsoft.com/office/drawing/2010/main" val="0"/>
              </a:ext>
            </a:extLst>
          </a:blip>
          <a:srcRect l="635" t="687"/>
          <a:stretch/>
        </p:blipFill>
        <p:spPr bwMode="auto">
          <a:xfrm>
            <a:off x="2390966" y="1144301"/>
            <a:ext cx="8262750" cy="4673872"/>
          </a:xfrm>
          <a:prstGeom prst="rect">
            <a:avLst/>
          </a:prstGeom>
          <a:noFill/>
          <a:ln w="9525">
            <a:noFill/>
            <a:miter lim="800000"/>
            <a:headEnd/>
            <a:tailEnd/>
          </a:ln>
        </p:spPr>
      </p:pic>
      <p:grpSp>
        <p:nvGrpSpPr>
          <p:cNvPr id="8" name="object 18">
            <a:extLst>
              <a:ext uri="{FF2B5EF4-FFF2-40B4-BE49-F238E27FC236}">
                <a16:creationId xmlns:a16="http://schemas.microsoft.com/office/drawing/2014/main" id="{937EDDDD-5774-4F6D-8D14-017839528422}"/>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F76C0F06-12BC-4228-8F29-3E90C4A87A33}"/>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FDB6FC52-EA36-4802-8CBF-7179FC03B4F9}"/>
                </a:ext>
              </a:extLst>
            </p:cNvPr>
            <p:cNvPicPr/>
            <p:nvPr/>
          </p:nvPicPr>
          <p:blipFill>
            <a:blip r:embed="rId3"/>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2F6F9AD6-45EF-46A1-8763-8A30E4377C50}"/>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87734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a:cxnSpLocks/>
          </p:cNvCxnSpPr>
          <p:nvPr/>
        </p:nvCxnSpPr>
        <p:spPr>
          <a:xfrm flipH="1">
            <a:off x="450473" y="864266"/>
            <a:ext cx="113934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6208891"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ИНФОРМАЦИЯ ПО СУЩЕСТВУЮЩЕМУ БИЗНЕСУ              </a:t>
            </a:r>
            <a:br>
              <a:rPr lang="ru-RU" sz="1397" b="1" dirty="0">
                <a:latin typeface="Roboto "/>
                <a:ea typeface="SimSun" panose="02010600030101010101" pitchFamily="2" charset="-122"/>
              </a:rPr>
            </a:br>
            <a:r>
              <a:rPr lang="ru-RU" sz="1397" b="1" dirty="0">
                <a:latin typeface="Roboto "/>
                <a:ea typeface="SimSun" panose="02010600030101010101" pitchFamily="2" charset="-122"/>
              </a:rPr>
              <a:t> </a:t>
            </a:r>
            <a:r>
              <a:rPr lang="en-US" sz="1397" b="1" dirty="0">
                <a:solidFill>
                  <a:schemeClr val="bg1">
                    <a:lumMod val="50000"/>
                  </a:schemeClr>
                </a:solidFill>
                <a:latin typeface="Roboto "/>
                <a:ea typeface="SimSun" panose="02010600030101010101" pitchFamily="2" charset="-122"/>
              </a:rPr>
              <a:t>CURRENT BUSINESS PROFILE</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4" y="6588829"/>
            <a:ext cx="10224564"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8" name="Group 106"/>
          <p:cNvGraphicFramePr>
            <a:graphicFrameLocks noGrp="1"/>
          </p:cNvGraphicFramePr>
          <p:nvPr>
            <p:extLst>
              <p:ext uri="{D42A27DB-BD31-4B8C-83A1-F6EECF244321}">
                <p14:modId xmlns:p14="http://schemas.microsoft.com/office/powerpoint/2010/main" val="4157837844"/>
              </p:ext>
            </p:extLst>
          </p:nvPr>
        </p:nvGraphicFramePr>
        <p:xfrm>
          <a:off x="450472" y="981772"/>
          <a:ext cx="11393467" cy="5283550"/>
        </p:xfrm>
        <a:graphic>
          <a:graphicData uri="http://schemas.openxmlformats.org/drawingml/2006/table">
            <a:tbl>
              <a:tblPr/>
              <a:tblGrid>
                <a:gridCol w="332857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088231">
                  <a:extLst>
                    <a:ext uri="{9D8B030D-6E8A-4147-A177-3AD203B41FA5}">
                      <a16:colId xmlns:a16="http://schemas.microsoft.com/office/drawing/2014/main" val="20004"/>
                    </a:ext>
                  </a:extLst>
                </a:gridCol>
              </a:tblGrid>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Бренды в портфолио кандидата</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Brands in portfolio</a:t>
                      </a:r>
                      <a:endParaRPr kumimoji="0" lang="ko-KR" alt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107775" marR="57692" marT="21630" marB="2163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1</a:t>
                      </a:r>
                    </a:p>
                  </a:txBody>
                  <a:tcPr marL="57692" marR="57692" marT="21630" marB="21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2</a:t>
                      </a:r>
                    </a:p>
                  </a:txBody>
                  <a:tcPr marL="57692" marR="57692" marT="21630" marB="21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3</a:t>
                      </a:r>
                    </a:p>
                  </a:txBody>
                  <a:tcPr marL="57692" marR="57692" marT="21630" marB="21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Brand Name 4</a:t>
                      </a:r>
                    </a:p>
                  </a:txBody>
                  <a:tcPr marL="57692" marR="57692" marT="21630" marB="2163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Начало   деятельности</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Start of operation</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Площадь сервиса</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service area </a:t>
                      </a:r>
                      <a:endParaRPr kumimoji="0" lang="ko-KR" alt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Продажи</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запчастей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202</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3, руб.</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Sales spare parts 202</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3</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rub.</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Продажи запчастей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202</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4, </a:t>
                      </a:r>
                      <a:r>
                        <a:rPr kumimoji="0" lang="ru-RU" altLang="ko-KR" sz="1200" b="1" i="0" u="none" strike="noStrike" kern="1200" cap="none" spc="0" normalizeH="0" baseline="0" dirty="0" err="1">
                          <a:ln>
                            <a:noFill/>
                          </a:ln>
                          <a:solidFill>
                            <a:schemeClr val="tx1"/>
                          </a:solidFill>
                          <a:effectLst/>
                          <a:uFillTx/>
                          <a:latin typeface="Roboto "/>
                          <a:ea typeface="+mn-ea"/>
                          <a:cs typeface="Times New Roman" panose="02020603050405020304" pitchFamily="18" charset="0"/>
                        </a:rPr>
                        <a:t>руб</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Sales spare parts 202</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4</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rub.</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Продажи запчастей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202</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5 </a:t>
                      </a:r>
                      <a:r>
                        <a:rPr kumimoji="0" lang="ru-RU" altLang="ko-KR" sz="1200" b="1" i="0" u="none" strike="noStrike" kern="1200" cap="none" spc="0" normalizeH="0" baseline="0" dirty="0" err="1">
                          <a:ln>
                            <a:noFill/>
                          </a:ln>
                          <a:solidFill>
                            <a:schemeClr val="tx1"/>
                          </a:solidFill>
                          <a:effectLst/>
                          <a:uFillTx/>
                          <a:latin typeface="Roboto "/>
                          <a:ea typeface="+mn-ea"/>
                          <a:cs typeface="Times New Roman" panose="02020603050405020304" pitchFamily="18" charset="0"/>
                        </a:rPr>
                        <a:t>руб</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Sales spare parts 202</a:t>
                      </a: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5</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rub.</a:t>
                      </a:r>
                      <a:endParaRPr kumimoji="0" lang="ko-KR" altLang="en-US"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endParaRP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Кол-во сотрудников</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Q-ty of employees</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881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Коэффициент текучести кадров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Employees  turnover ratio (%)</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9852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Наличие инвестиционных обязательств / </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Investment obligations</a:t>
                      </a:r>
                    </a:p>
                  </a:txBody>
                  <a:tcPr marL="107775"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1144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Фото</a:t>
                      </a:r>
                      <a:r>
                        <a:rPr kumimoji="0" lang="en-US" altLang="ko-KR" sz="1200" b="1" i="0" u="none" strike="noStrike" kern="1200" cap="none" spc="0" normalizeH="0" baseline="0" dirty="0">
                          <a:ln>
                            <a:noFill/>
                          </a:ln>
                          <a:solidFill>
                            <a:schemeClr val="tx1"/>
                          </a:solidFill>
                          <a:effectLst/>
                          <a:uFillTx/>
                          <a:latin typeface="Roboto "/>
                          <a:ea typeface="+mn-ea"/>
                          <a:cs typeface="Times New Roman" panose="02020603050405020304" pitchFamily="18" charset="0"/>
                        </a:rPr>
                        <a:t> / Photo</a:t>
                      </a:r>
                    </a:p>
                  </a:txBody>
                  <a:tcPr marL="107775" marR="57692"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57692" marR="5769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grpSp>
        <p:nvGrpSpPr>
          <p:cNvPr id="7" name="object 18">
            <a:extLst>
              <a:ext uri="{FF2B5EF4-FFF2-40B4-BE49-F238E27FC236}">
                <a16:creationId xmlns:a16="http://schemas.microsoft.com/office/drawing/2014/main" id="{849CCA58-8CB0-41EA-AC68-49429BDA64D9}"/>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F2D235A5-A3EB-4418-B4A9-0C14A99E981A}"/>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04E6DCF5-C71B-4CA7-91BE-B0290921EEBB}"/>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24F7EBCD-75E7-471D-8D17-46B02F33D75C}"/>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205963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БИЗНЕС ПЛАН КАНДИДАТА                                                              </a:t>
            </a:r>
            <a:r>
              <a:rPr lang="en-US" sz="1397" b="1" dirty="0">
                <a:solidFill>
                  <a:schemeClr val="bg1">
                    <a:lumMod val="50000"/>
                  </a:schemeClr>
                </a:solidFill>
                <a:latin typeface="Roboto "/>
                <a:ea typeface="SimSun" panose="02010600030101010101" pitchFamily="2" charset="-122"/>
              </a:rPr>
              <a:t>CANDIDATE BUSINESS PLAN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7" name="Таблица 6"/>
          <p:cNvGraphicFramePr>
            <a:graphicFrameLocks noGrp="1"/>
          </p:cNvGraphicFramePr>
          <p:nvPr>
            <p:extLst>
              <p:ext uri="{D42A27DB-BD31-4B8C-83A1-F6EECF244321}">
                <p14:modId xmlns:p14="http://schemas.microsoft.com/office/powerpoint/2010/main" val="571832897"/>
              </p:ext>
            </p:extLst>
          </p:nvPr>
        </p:nvGraphicFramePr>
        <p:xfrm>
          <a:off x="486647" y="973384"/>
          <a:ext cx="11459826" cy="4687026"/>
        </p:xfrm>
        <a:graphic>
          <a:graphicData uri="http://schemas.openxmlformats.org/drawingml/2006/table">
            <a:tbl>
              <a:tblPr/>
              <a:tblGrid>
                <a:gridCol w="648331">
                  <a:extLst>
                    <a:ext uri="{9D8B030D-6E8A-4147-A177-3AD203B41FA5}">
                      <a16:colId xmlns:a16="http://schemas.microsoft.com/office/drawing/2014/main" val="20000"/>
                    </a:ext>
                  </a:extLst>
                </a:gridCol>
                <a:gridCol w="3295678">
                  <a:extLst>
                    <a:ext uri="{9D8B030D-6E8A-4147-A177-3AD203B41FA5}">
                      <a16:colId xmlns:a16="http://schemas.microsoft.com/office/drawing/2014/main" val="20001"/>
                    </a:ext>
                  </a:extLst>
                </a:gridCol>
                <a:gridCol w="1536784">
                  <a:extLst>
                    <a:ext uri="{9D8B030D-6E8A-4147-A177-3AD203B41FA5}">
                      <a16:colId xmlns:a16="http://schemas.microsoft.com/office/drawing/2014/main" val="20002"/>
                    </a:ext>
                  </a:extLst>
                </a:gridCol>
                <a:gridCol w="1494758">
                  <a:extLst>
                    <a:ext uri="{9D8B030D-6E8A-4147-A177-3AD203B41FA5}">
                      <a16:colId xmlns:a16="http://schemas.microsoft.com/office/drawing/2014/main" val="20003"/>
                    </a:ext>
                  </a:extLst>
                </a:gridCol>
                <a:gridCol w="1847561">
                  <a:extLst>
                    <a:ext uri="{9D8B030D-6E8A-4147-A177-3AD203B41FA5}">
                      <a16:colId xmlns:a16="http://schemas.microsoft.com/office/drawing/2014/main" val="20004"/>
                    </a:ext>
                  </a:extLst>
                </a:gridCol>
                <a:gridCol w="1141956">
                  <a:extLst>
                    <a:ext uri="{9D8B030D-6E8A-4147-A177-3AD203B41FA5}">
                      <a16:colId xmlns:a16="http://schemas.microsoft.com/office/drawing/2014/main" val="20005"/>
                    </a:ext>
                  </a:extLst>
                </a:gridCol>
                <a:gridCol w="1494758">
                  <a:extLst>
                    <a:ext uri="{9D8B030D-6E8A-4147-A177-3AD203B41FA5}">
                      <a16:colId xmlns:a16="http://schemas.microsoft.com/office/drawing/2014/main" val="20006"/>
                    </a:ext>
                  </a:extLst>
                </a:gridCol>
              </a:tblGrid>
              <a:tr h="186760">
                <a:tc>
                  <a:txBody>
                    <a:bodyPr/>
                    <a:lstStyle/>
                    <a:p>
                      <a:pPr algn="l" fontAlgn="b"/>
                      <a:endParaRPr lang="ru-RU" sz="12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54" marR="6054" marT="605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chemeClr val="tx1">
                              <a:lumMod val="95000"/>
                              <a:lumOff val="5000"/>
                            </a:schemeClr>
                          </a:solidFill>
                          <a:effectLst/>
                          <a:latin typeface="Times New Roman" panose="02020603050405020304" pitchFamily="18" charset="0"/>
                          <a:ea typeface="Kia Signature Light" panose="00000400000000000000" pitchFamily="2" charset="-128"/>
                          <a:cs typeface="Times New Roman" panose="02020603050405020304" pitchFamily="18" charset="0"/>
                        </a:rPr>
                        <a:t>Numbers in Thou Rubles</a:t>
                      </a:r>
                      <a:r>
                        <a:rPr lang="ru-RU" sz="1200" b="1" i="0" u="none" strike="noStrike" dirty="0">
                          <a:solidFill>
                            <a:schemeClr val="tx1">
                              <a:lumMod val="95000"/>
                              <a:lumOff val="5000"/>
                            </a:schemeClr>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35925" marR="6054" marT="60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1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2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3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4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5 year</a:t>
                      </a:r>
                    </a:p>
                  </a:txBody>
                  <a:tcPr marL="6054" marR="6054" marT="6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7867">
                <a:tc rowSpan="5">
                  <a:txBody>
                    <a:bodyPr/>
                    <a:lstStyle/>
                    <a:p>
                      <a:pPr algn="ctr" fontAlgn="ctr"/>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Сервис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Выработка н/ч</a:t>
                      </a:r>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(с</a:t>
                      </a:r>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ервис)</a:t>
                      </a:r>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a:t>
                      </a:r>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Hours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7867">
                <a:tc vMerge="1">
                  <a:txBody>
                    <a:bodyPr/>
                    <a:lstStyle/>
                    <a:p>
                      <a:endParaRPr lang="ru-RU"/>
                    </a:p>
                  </a:txBody>
                  <a:tcPr>
                    <a:lnT w="12700" cap="flat" cmpd="sng" algn="ctr">
                      <a:solidFill>
                        <a:srgbClr val="000000"/>
                      </a:solidFill>
                      <a:prstDash val="solid"/>
                      <a:round/>
                      <a:headEnd type="none" w="med" len="med"/>
                      <a:tailEnd type="none" w="med" len="med"/>
                    </a:lnT>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Выручка (сервис)</a:t>
                      </a:r>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turnover</a:t>
                      </a:r>
                    </a:p>
                  </a:txBody>
                  <a:tcPr marL="35925" marR="6054" marT="6054"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7867">
                <a:tc vMerge="1">
                  <a:txBody>
                    <a:bodyPr/>
                    <a:lstStyle/>
                    <a:p>
                      <a:endParaRPr lang="ru-RU"/>
                    </a:p>
                  </a:txBody>
                  <a:tcPr/>
                </a:tc>
                <a:tc>
                  <a:txBody>
                    <a:bodyPr/>
                    <a:lstStyle/>
                    <a:p>
                      <a:pPr algn="l" fontAlgn="b"/>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Валовая прибыль (сервис)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Gross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7867">
                <a:tc vMerge="1">
                  <a:txBody>
                    <a:bodyPr/>
                    <a:lstStyle/>
                    <a:p>
                      <a:endParaRPr lang="ru-RU"/>
                    </a:p>
                  </a:txBody>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Прямые расходы (сервис)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6760">
                <a:tc vMerge="1">
                  <a:txBody>
                    <a:bodyPr/>
                    <a:lstStyle/>
                    <a:p>
                      <a:endParaRPr lang="ru-RU"/>
                    </a:p>
                  </a:txBody>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 (сервис)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Service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77867">
                <a:tc rowSpan="4">
                  <a:txBody>
                    <a:bodyPr/>
                    <a:lstStyle/>
                    <a:p>
                      <a:pPr algn="ctr" fontAlgn="ctr"/>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Запасные части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Выручка с продаж з/ч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turnover</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7867">
                <a:tc vMerge="1">
                  <a:txBody>
                    <a:bodyPr/>
                    <a:lstStyle/>
                    <a:p>
                      <a:endParaRPr lang="ru-RU"/>
                    </a:p>
                  </a:txBody>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 с продаж з/ч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Gross Profit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7867">
                <a:tc vMerge="1">
                  <a:txBody>
                    <a:bodyPr/>
                    <a:lstStyle/>
                    <a:p>
                      <a:endParaRPr lang="ru-RU"/>
                    </a:p>
                  </a:txBody>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Прямые расходы (з/ч)</a:t>
                      </a:r>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6760">
                <a:tc vMerge="1">
                  <a:txBody>
                    <a:bodyPr/>
                    <a:lstStyle/>
                    <a:p>
                      <a:endParaRPr lang="ru-RU"/>
                    </a:p>
                  </a:txBody>
                  <a:tcPr/>
                </a:tc>
                <a:tc>
                  <a:txBody>
                    <a:bodyPr/>
                    <a:lstStyle/>
                    <a:p>
                      <a:pPr algn="l" fontAlgn="b"/>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Parts Profit </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177867">
                <a:tc rowSpan="5">
                  <a:txBody>
                    <a:bodyPr/>
                    <a:lstStyle/>
                    <a:p>
                      <a:pPr algn="ctr" fontAlgn="ctr"/>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Общие</a:t>
                      </a:r>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General</a:t>
                      </a:r>
                    </a:p>
                  </a:txBody>
                  <a:tcPr marL="6054" marR="6054" marT="605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Непрямые расходы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Indirect expenses</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10219">
                <a:tc vMerge="1">
                  <a:txBody>
                    <a:bodyPr/>
                    <a:lstStyle/>
                    <a:p>
                      <a:endParaRPr lang="ru-RU"/>
                    </a:p>
                  </a:txBody>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Проценты по краткосрочным кредитам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Short Interest paid</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10219">
                <a:tc vMerge="1">
                  <a:txBody>
                    <a:bodyPr/>
                    <a:lstStyle/>
                    <a:p>
                      <a:endParaRPr lang="ru-RU"/>
                    </a:p>
                  </a:txBody>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Проценты по долгосрочным</a:t>
                      </a:r>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кредитам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Investment interest paid</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77867">
                <a:tc vMerge="1">
                  <a:txBody>
                    <a:bodyPr/>
                    <a:lstStyle/>
                    <a:p>
                      <a:endParaRPr lang="ru-RU"/>
                    </a:p>
                  </a:txBody>
                  <a:tcPr/>
                </a:tc>
                <a:tc>
                  <a:txBody>
                    <a:bodyPr/>
                    <a:lstStyle/>
                    <a:p>
                      <a:pPr algn="l" fontAlgn="b"/>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NPBT</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3"/>
                  </a:ext>
                </a:extLst>
              </a:tr>
              <a:tr h="186760">
                <a:tc vMerge="1">
                  <a:txBody>
                    <a:bodyPr/>
                    <a:lstStyle/>
                    <a:p>
                      <a:endParaRPr lang="ru-RU"/>
                    </a:p>
                  </a:txBody>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Прибыль или убыток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Retained Profit/loss </a:t>
                      </a:r>
                    </a:p>
                  </a:txBody>
                  <a:tcPr marL="35925" marR="6054" marT="60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7867">
                <a:tc>
                  <a:txBody>
                    <a:bodyPr/>
                    <a:lstStyle/>
                    <a:p>
                      <a:pPr algn="l" fontAlgn="b"/>
                      <a:endPar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ROI</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2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2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2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2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200" b="1" i="1" u="none" strike="noStrike" dirty="0">
                          <a:solidFill>
                            <a:srgbClr val="FFFFFF"/>
                          </a:solidFill>
                          <a:effectLst/>
                          <a:latin typeface="Roboto "/>
                          <a:ea typeface="Kia Signature Light" panose="00000400000000000000" pitchFamily="2" charset="-128"/>
                          <a:cs typeface="Times New Roman" panose="02020603050405020304" pitchFamily="18" charset="0"/>
                        </a:rPr>
                        <a:t>0</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25"/>
                  </a:ext>
                </a:extLst>
              </a:tr>
              <a:tr h="177867">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ИНВЕСТИЦИИ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INVESTMENTS</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b"/>
                      <a:endPar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77867">
                <a:tc>
                  <a:txBody>
                    <a:bodyPr/>
                    <a:lstStyle/>
                    <a:p>
                      <a:pPr algn="l" fontAlgn="b"/>
                      <a:endPar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Здание,</a:t>
                      </a:r>
                      <a:r>
                        <a:rPr lang="ru-RU" sz="1200" b="1" i="0" u="none" strike="noStrike" baseline="0" dirty="0">
                          <a:solidFill>
                            <a:srgbClr val="000000"/>
                          </a:solidFill>
                          <a:effectLst/>
                          <a:latin typeface="Roboto "/>
                          <a:ea typeface="Kia Signature Light" panose="00000400000000000000" pitchFamily="2" charset="-128"/>
                          <a:cs typeface="Times New Roman" panose="02020603050405020304" pitchFamily="18" charset="0"/>
                        </a:rPr>
                        <a:t> земля, оборудование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Building, land, Equipment</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extLst>
                  <a:ext uri="{0D108BD9-81ED-4DB2-BD59-A6C34878D82A}">
                    <a16:rowId xmlns:a16="http://schemas.microsoft.com/office/drawing/2014/main" val="10027"/>
                  </a:ext>
                </a:extLst>
              </a:tr>
              <a:tr h="177867">
                <a:tc>
                  <a:txBody>
                    <a:bodyPr/>
                    <a:lstStyle/>
                    <a:p>
                      <a:pPr algn="l" fontAlgn="b"/>
                      <a:endPar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Рабочий капитал / </a:t>
                      </a:r>
                      <a:r>
                        <a:rPr lang="en-US" sz="1200" b="1" i="0" u="none" strike="noStrike" dirty="0">
                          <a:solidFill>
                            <a:srgbClr val="000000"/>
                          </a:solidFill>
                          <a:effectLst/>
                          <a:latin typeface="Roboto "/>
                          <a:ea typeface="Kia Signature Light" panose="00000400000000000000" pitchFamily="2" charset="-128"/>
                          <a:cs typeface="Times New Roman" panose="02020603050405020304" pitchFamily="18" charset="0"/>
                        </a:rPr>
                        <a:t>Working capital</a:t>
                      </a:r>
                    </a:p>
                  </a:txBody>
                  <a:tcPr marL="35925"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Roboto "/>
                          <a:ea typeface="Kia Signature Light" panose="00000400000000000000" pitchFamily="2" charset="-128"/>
                          <a:cs typeface="Times New Roman" panose="02020603050405020304" pitchFamily="18" charset="0"/>
                        </a:rPr>
                        <a:t> </a:t>
                      </a:r>
                    </a:p>
                  </a:txBody>
                  <a:tcPr marL="6054" marR="6054" marT="60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tc>
                  <a:txBody>
                    <a:bodyPr/>
                    <a:lstStyle/>
                    <a:p>
                      <a:pPr algn="l" fontAlgn="b"/>
                      <a:endParaRPr lang="ru-RU" sz="1200" b="0" i="0" u="none" strike="noStrike" dirty="0">
                        <a:solidFill>
                          <a:srgbClr val="000000"/>
                        </a:solidFill>
                        <a:effectLst/>
                        <a:latin typeface="Roboto "/>
                        <a:ea typeface="Kia Signature Light" panose="00000400000000000000" pitchFamily="2" charset="-128"/>
                        <a:cs typeface="Times New Roman" panose="02020603050405020304" pitchFamily="18" charset="0"/>
                      </a:endParaRPr>
                    </a:p>
                  </a:txBody>
                  <a:tcPr marL="6054" marR="6054" marT="6054" marB="0" anchor="b">
                    <a:lnL>
                      <a:noFill/>
                    </a:lnL>
                    <a:lnR>
                      <a:noFill/>
                    </a:lnR>
                    <a:lnT>
                      <a:noFill/>
                    </a:lnT>
                    <a:lnB>
                      <a:noFill/>
                    </a:lnB>
                  </a:tcPr>
                </a:tc>
                <a:extLst>
                  <a:ext uri="{0D108BD9-81ED-4DB2-BD59-A6C34878D82A}">
                    <a16:rowId xmlns:a16="http://schemas.microsoft.com/office/drawing/2014/main" val="10028"/>
                  </a:ext>
                </a:extLst>
              </a:tr>
            </a:tbl>
          </a:graphicData>
        </a:graphic>
      </p:graphicFrame>
      <p:grpSp>
        <p:nvGrpSpPr>
          <p:cNvPr id="8" name="object 18">
            <a:extLst>
              <a:ext uri="{FF2B5EF4-FFF2-40B4-BE49-F238E27FC236}">
                <a16:creationId xmlns:a16="http://schemas.microsoft.com/office/drawing/2014/main" id="{0B39D822-C12F-4704-8C88-B97A69718695}"/>
              </a:ext>
            </a:extLst>
          </p:cNvPr>
          <p:cNvGrpSpPr/>
          <p:nvPr/>
        </p:nvGrpSpPr>
        <p:grpSpPr bwMode="auto">
          <a:xfrm>
            <a:off x="11036300" y="213860"/>
            <a:ext cx="817244" cy="161289"/>
            <a:chOff x="367606" y="337900"/>
            <a:chExt cx="817244" cy="161289"/>
          </a:xfrm>
        </p:grpSpPr>
        <p:sp>
          <p:nvSpPr>
            <p:cNvPr id="9" name="object 19">
              <a:extLst>
                <a:ext uri="{FF2B5EF4-FFF2-40B4-BE49-F238E27FC236}">
                  <a16:creationId xmlns:a16="http://schemas.microsoft.com/office/drawing/2014/main" id="{21712C3E-FD31-4E38-93DF-A2D6DE4BD5C7}"/>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11" name="object 20">
              <a:extLst>
                <a:ext uri="{FF2B5EF4-FFF2-40B4-BE49-F238E27FC236}">
                  <a16:creationId xmlns:a16="http://schemas.microsoft.com/office/drawing/2014/main" id="{BE538BB4-1862-46EF-8C58-9256D8D61FF3}"/>
                </a:ext>
              </a:extLst>
            </p:cNvPr>
            <p:cNvPicPr/>
            <p:nvPr/>
          </p:nvPicPr>
          <p:blipFill>
            <a:blip r:embed="rId2"/>
            <a:stretch/>
          </p:blipFill>
          <p:spPr bwMode="auto">
            <a:xfrm>
              <a:off x="595974" y="400319"/>
              <a:ext cx="187464" cy="97840"/>
            </a:xfrm>
            <a:prstGeom prst="rect">
              <a:avLst/>
            </a:prstGeom>
          </p:spPr>
        </p:pic>
        <p:sp>
          <p:nvSpPr>
            <p:cNvPr id="13" name="object 21">
              <a:extLst>
                <a:ext uri="{FF2B5EF4-FFF2-40B4-BE49-F238E27FC236}">
                  <a16:creationId xmlns:a16="http://schemas.microsoft.com/office/drawing/2014/main" id="{8050F2D8-2287-4941-AA6B-A8D241114FF8}"/>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38315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450473" y="864266"/>
            <a:ext cx="11496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0473" y="219282"/>
            <a:ext cx="5752183" cy="522130"/>
          </a:xfrm>
          <a:prstGeom prst="rect">
            <a:avLst/>
          </a:prstGeom>
        </p:spPr>
        <p:txBody>
          <a:bodyPr wrap="square">
            <a:spAutoFit/>
          </a:bodyPr>
          <a:lstStyle/>
          <a:p>
            <a:pPr>
              <a:spcBef>
                <a:spcPts val="1197"/>
              </a:spcBef>
              <a:spcAft>
                <a:spcPts val="299"/>
              </a:spcAft>
            </a:pPr>
            <a:r>
              <a:rPr lang="ru-RU" sz="1397" b="1" dirty="0">
                <a:latin typeface="Roboto "/>
                <a:ea typeface="SimSun" panose="02010600030101010101" pitchFamily="2" charset="-122"/>
              </a:rPr>
              <a:t>МАРКЕТИНГОВЫЙ ПЛАН КАНДИДАТА                                                              </a:t>
            </a:r>
            <a:r>
              <a:rPr lang="en-US" sz="1397" b="1" dirty="0">
                <a:solidFill>
                  <a:schemeClr val="bg1">
                    <a:lumMod val="50000"/>
                  </a:schemeClr>
                </a:solidFill>
                <a:latin typeface="Roboto "/>
                <a:ea typeface="SimSun" panose="02010600030101010101" pitchFamily="2" charset="-122"/>
              </a:rPr>
              <a:t>CANDIDATE MARKETING PLAN</a:t>
            </a:r>
            <a:endParaRPr lang="ru-RU" sz="1996" b="1" dirty="0">
              <a:solidFill>
                <a:schemeClr val="bg1">
                  <a:lumMod val="50000"/>
                </a:schemeClr>
              </a:solidFill>
              <a:latin typeface="Roboto "/>
              <a:ea typeface="SimSun" panose="02010600030101010101" pitchFamily="2" charset="-122"/>
            </a:endParaRPr>
          </a:p>
        </p:txBody>
      </p:sp>
      <p:sp>
        <p:nvSpPr>
          <p:cNvPr id="10" name="Прямоугольник 9"/>
          <p:cNvSpPr/>
          <p:nvPr/>
        </p:nvSpPr>
        <p:spPr>
          <a:xfrm>
            <a:off x="1628633" y="6588829"/>
            <a:ext cx="10534117" cy="245708"/>
          </a:xfrm>
          <a:prstGeom prst="rect">
            <a:avLst/>
          </a:prstGeom>
        </p:spPr>
        <p:txBody>
          <a:bodyPr wrap="square">
            <a:spAutoFit/>
          </a:bodyPr>
          <a:lstStyle/>
          <a:p>
            <a:pPr algn="r"/>
            <a:r>
              <a:rPr lang="ru-RU" sz="998" dirty="0">
                <a:solidFill>
                  <a:schemeClr val="bg1">
                    <a:lumMod val="50000"/>
                  </a:schemeClr>
                </a:solidFill>
                <a:latin typeface="Roboto "/>
                <a:cs typeface="Times New Roman" panose="02020603050405020304" pitchFamily="18" charset="0"/>
              </a:rPr>
              <a:t>ООО «ДЖАК АВТОМОБИЛЬ» (ИНН 7709912680, адрес: </a:t>
            </a:r>
            <a:r>
              <a:rPr lang="ru-RU" sz="1000" dirty="0">
                <a:solidFill>
                  <a:schemeClr val="bg1">
                    <a:lumMod val="50000"/>
                  </a:schemeClr>
                </a:solidFill>
                <a:effectLst/>
                <a:latin typeface="Roboto "/>
                <a:ea typeface="Calibri" panose="020F0502020204030204" pitchFamily="34" charset="0"/>
                <a:cs typeface="Times New Roman" panose="02020603050405020304" pitchFamily="18" charset="0"/>
              </a:rPr>
              <a:t>117534, Москва, ул. Кировоградская, д. 23А</a:t>
            </a:r>
            <a:r>
              <a:rPr lang="ru-RU" sz="998" dirty="0">
                <a:solidFill>
                  <a:schemeClr val="bg1">
                    <a:lumMod val="50000"/>
                  </a:schemeClr>
                </a:solidFill>
                <a:latin typeface="Roboto "/>
                <a:cs typeface="Times New Roman" panose="02020603050405020304" pitchFamily="18" charset="0"/>
              </a:rPr>
              <a:t>)</a:t>
            </a:r>
          </a:p>
        </p:txBody>
      </p:sp>
      <p:graphicFrame>
        <p:nvGraphicFramePr>
          <p:cNvPr id="6" name="Таблица 5"/>
          <p:cNvGraphicFramePr>
            <a:graphicFrameLocks noGrp="1"/>
          </p:cNvGraphicFramePr>
          <p:nvPr>
            <p:extLst>
              <p:ext uri="{D42A27DB-BD31-4B8C-83A1-F6EECF244321}">
                <p14:modId xmlns:p14="http://schemas.microsoft.com/office/powerpoint/2010/main" val="3429465680"/>
              </p:ext>
            </p:extLst>
          </p:nvPr>
        </p:nvGraphicFramePr>
        <p:xfrm>
          <a:off x="450473" y="1020334"/>
          <a:ext cx="11495999" cy="4282173"/>
        </p:xfrm>
        <a:graphic>
          <a:graphicData uri="http://schemas.openxmlformats.org/drawingml/2006/table">
            <a:tbl>
              <a:tblPr/>
              <a:tblGrid>
                <a:gridCol w="5736271">
                  <a:extLst>
                    <a:ext uri="{9D8B030D-6E8A-4147-A177-3AD203B41FA5}">
                      <a16:colId xmlns:a16="http://schemas.microsoft.com/office/drawing/2014/main" val="20000"/>
                    </a:ext>
                  </a:extLst>
                </a:gridCol>
                <a:gridCol w="719966">
                  <a:extLst>
                    <a:ext uri="{9D8B030D-6E8A-4147-A177-3AD203B41FA5}">
                      <a16:colId xmlns:a16="http://schemas.microsoft.com/office/drawing/2014/main" val="20001"/>
                    </a:ext>
                  </a:extLst>
                </a:gridCol>
                <a:gridCol w="719966">
                  <a:extLst>
                    <a:ext uri="{9D8B030D-6E8A-4147-A177-3AD203B41FA5}">
                      <a16:colId xmlns:a16="http://schemas.microsoft.com/office/drawing/2014/main" val="20002"/>
                    </a:ext>
                  </a:extLst>
                </a:gridCol>
                <a:gridCol w="719966">
                  <a:extLst>
                    <a:ext uri="{9D8B030D-6E8A-4147-A177-3AD203B41FA5}">
                      <a16:colId xmlns:a16="http://schemas.microsoft.com/office/drawing/2014/main" val="20003"/>
                    </a:ext>
                  </a:extLst>
                </a:gridCol>
                <a:gridCol w="719966">
                  <a:extLst>
                    <a:ext uri="{9D8B030D-6E8A-4147-A177-3AD203B41FA5}">
                      <a16:colId xmlns:a16="http://schemas.microsoft.com/office/drawing/2014/main" val="20004"/>
                    </a:ext>
                  </a:extLst>
                </a:gridCol>
                <a:gridCol w="719966">
                  <a:extLst>
                    <a:ext uri="{9D8B030D-6E8A-4147-A177-3AD203B41FA5}">
                      <a16:colId xmlns:a16="http://schemas.microsoft.com/office/drawing/2014/main" val="20005"/>
                    </a:ext>
                  </a:extLst>
                </a:gridCol>
                <a:gridCol w="719966">
                  <a:extLst>
                    <a:ext uri="{9D8B030D-6E8A-4147-A177-3AD203B41FA5}">
                      <a16:colId xmlns:a16="http://schemas.microsoft.com/office/drawing/2014/main" val="20006"/>
                    </a:ext>
                  </a:extLst>
                </a:gridCol>
                <a:gridCol w="719966">
                  <a:extLst>
                    <a:ext uri="{9D8B030D-6E8A-4147-A177-3AD203B41FA5}">
                      <a16:colId xmlns:a16="http://schemas.microsoft.com/office/drawing/2014/main" val="20007"/>
                    </a:ext>
                  </a:extLst>
                </a:gridCol>
                <a:gridCol w="719966">
                  <a:extLst>
                    <a:ext uri="{9D8B030D-6E8A-4147-A177-3AD203B41FA5}">
                      <a16:colId xmlns:a16="http://schemas.microsoft.com/office/drawing/2014/main" val="20008"/>
                    </a:ext>
                  </a:extLst>
                </a:gridCol>
              </a:tblGrid>
              <a:tr h="475797">
                <a:tc gridSpan="9">
                  <a:txBody>
                    <a:bodyPr/>
                    <a:lstStyle/>
                    <a:p>
                      <a:pPr indent="1397000" algn="ctr">
                        <a:spcBef>
                          <a:spcPts val="600"/>
                        </a:spcBef>
                        <a:spcAft>
                          <a:spcPts val="0"/>
                        </a:spcAft>
                      </a:pPr>
                      <a:r>
                        <a:rPr lang="en-US" sz="1200" b="1" dirty="0" err="1">
                          <a:effectLst/>
                          <a:latin typeface="Roboto "/>
                          <a:ea typeface="SimSun" panose="02010600030101010101" pitchFamily="2" charset="-122"/>
                          <a:cs typeface="Times New Roman" panose="02020603050405020304" pitchFamily="18" charset="0"/>
                        </a:rPr>
                        <a:t>Маркетинговый</a:t>
                      </a:r>
                      <a:r>
                        <a:rPr lang="en-US" sz="1200" b="1" dirty="0">
                          <a:effectLst/>
                          <a:latin typeface="Roboto "/>
                          <a:ea typeface="SimSun" panose="02010600030101010101" pitchFamily="2" charset="-122"/>
                          <a:cs typeface="Times New Roman" panose="02020603050405020304" pitchFamily="18" charset="0"/>
                        </a:rPr>
                        <a:t> </a:t>
                      </a:r>
                      <a:r>
                        <a:rPr lang="en-US" sz="1200" b="1" dirty="0" err="1">
                          <a:effectLst/>
                          <a:latin typeface="Roboto "/>
                          <a:ea typeface="SimSun" panose="02010600030101010101" pitchFamily="2" charset="-122"/>
                          <a:cs typeface="Times New Roman" panose="02020603050405020304" pitchFamily="18" charset="0"/>
                        </a:rPr>
                        <a:t>план</a:t>
                      </a:r>
                      <a:r>
                        <a:rPr lang="en-US" sz="1200" b="1" dirty="0">
                          <a:effectLst/>
                          <a:latin typeface="Roboto "/>
                          <a:ea typeface="SimSun" panose="02010600030101010101" pitchFamily="2" charset="-122"/>
                          <a:cs typeface="Times New Roman" panose="02020603050405020304" pitchFamily="18" charset="0"/>
                        </a:rPr>
                        <a:t> / Marketing plan</a:t>
                      </a:r>
                      <a:endParaRPr lang="ru-RU" sz="1200" b="1"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Статья / </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Area</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indent="381000"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Год /</a:t>
                      </a:r>
                      <a:r>
                        <a:rPr lang="ru-RU" sz="1200" baseline="0" dirty="0">
                          <a:effectLst/>
                          <a:latin typeface="Roboto "/>
                          <a:ea typeface="SimSun" panose="02010600030101010101" pitchFamily="2" charset="-122"/>
                          <a:cs typeface="Times New Roman" panose="02020603050405020304" pitchFamily="18" charset="0"/>
                        </a:rPr>
                        <a:t> </a:t>
                      </a:r>
                      <a:r>
                        <a:rPr lang="en-US" sz="1200" baseline="0" dirty="0">
                          <a:effectLst/>
                          <a:latin typeface="Roboto "/>
                          <a:ea typeface="SimSun" panose="02010600030101010101" pitchFamily="2" charset="-122"/>
                          <a:cs typeface="Times New Roman" panose="02020603050405020304" pitchFamily="18" charset="0"/>
                        </a:rPr>
                        <a:t>Year</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381000"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Год /</a:t>
                      </a:r>
                      <a:r>
                        <a:rPr lang="ru-RU" sz="1200" baseline="0" dirty="0">
                          <a:effectLst/>
                          <a:latin typeface="Roboto "/>
                          <a:ea typeface="SimSun" panose="02010600030101010101" pitchFamily="2" charset="-122"/>
                          <a:cs typeface="Times New Roman" panose="02020603050405020304" pitchFamily="18" charset="0"/>
                        </a:rPr>
                        <a:t> </a:t>
                      </a:r>
                      <a:r>
                        <a:rPr lang="en-US" sz="1200" baseline="0" dirty="0">
                          <a:effectLst/>
                          <a:latin typeface="Roboto "/>
                          <a:ea typeface="SimSun" panose="02010600030101010101" pitchFamily="2" charset="-122"/>
                          <a:cs typeface="Times New Roman" panose="02020603050405020304" pitchFamily="18" charset="0"/>
                        </a:rPr>
                        <a:t>Year</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Затраты (</a:t>
                      </a:r>
                      <a:r>
                        <a:rPr kumimoji="0" lang="ru-RU"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тыс.руб</a:t>
                      </a: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Investment (k. RUB.)</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1Q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2Q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3Q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4Q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1Q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2Q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3Q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4Q</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Пресса, радио, ТВ, наружная реклама</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Media, radio, TV, outdoor</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Интернет</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Internet</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Проведение промо-мероприятий, участие в выставках, презентации</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BTL, promo</a:t>
                      </a:r>
                      <a:r>
                        <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presentations</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5797">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Брошюры</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буклеты</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листовки</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Brochures, booklets</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5797">
                <a:tc row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Roboto "/>
                          <a:ea typeface="Microsoft YaHei" panose="020B0503020204020204" pitchFamily="34" charset="-122"/>
                          <a:cs typeface="Times New Roman" panose="02020603050405020304" pitchFamily="18" charset="0"/>
                        </a:rPr>
                        <a:t>Итого</a:t>
                      </a:r>
                      <a:r>
                        <a:rPr kumimoji="0" lang="en-US"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rPr>
                        <a:t> / Total</a:t>
                      </a:r>
                      <a:endParaRPr kumimoji="0" lang="ru-RU" sz="1200" b="1" i="0" u="none" strike="noStrike" kern="1200" cap="none" normalizeH="0" baseline="0" dirty="0">
                        <a:ln>
                          <a:noFill/>
                        </a:ln>
                        <a:solidFill>
                          <a:schemeClr val="tx1"/>
                        </a:solidFill>
                        <a:effectLst/>
                        <a:latin typeface="Roboto "/>
                        <a:ea typeface="Microsoft YaHei" panose="020B0503020204020204" pitchFamily="34" charset="-122"/>
                        <a:cs typeface="Times New Roman" panose="02020603050405020304" pitchFamily="18" charset="0"/>
                      </a:endParaRPr>
                    </a:p>
                  </a:txBody>
                  <a:tcPr marL="107775"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Roboto "/>
                          <a:ea typeface="SimSun" panose="02010600030101010101" pitchFamily="2" charset="-122"/>
                          <a:cs typeface="Times New Roman" panose="02020603050405020304" pitchFamily="18" charset="0"/>
                        </a:rPr>
                        <a:t> </a:t>
                      </a:r>
                      <a:endParaRPr lang="ru-RU" sz="120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Roboto "/>
                          <a:ea typeface="SimSun" panose="02010600030101010101" pitchFamily="2" charset="-122"/>
                          <a:cs typeface="Times New Roman" panose="02020603050405020304" pitchFamily="18" charset="0"/>
                        </a:rPr>
                        <a:t> </a:t>
                      </a:r>
                      <a:endParaRPr lang="ru-RU" sz="1200" dirty="0">
                        <a:effectLst/>
                        <a:latin typeface="Roboto "/>
                        <a:ea typeface="SimSun" panose="02010600030101010101" pitchFamily="2" charset="-122"/>
                        <a:cs typeface="Times New Roman" panose="02020603050405020304" pitchFamily="18" charset="0"/>
                      </a:endParaRP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5797">
                <a:tc vMerge="1">
                  <a:txBody>
                    <a:bodyPr/>
                    <a:lstStyle/>
                    <a:p>
                      <a:endParaRPr lang="ru-RU"/>
                    </a:p>
                  </a:txBody>
                  <a:tcPr/>
                </a:tc>
                <a:tc gridSpan="4">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Bef>
                          <a:spcPts val="600"/>
                        </a:spcBef>
                        <a:spcAft>
                          <a:spcPts val="0"/>
                        </a:spcAft>
                      </a:pPr>
                      <a:r>
                        <a:rPr lang="ru-RU" sz="1200" dirty="0">
                          <a:effectLst/>
                          <a:latin typeface="Roboto "/>
                          <a:ea typeface="SimSun" panose="02010600030101010101" pitchFamily="2" charset="-122"/>
                          <a:cs typeface="Times New Roman" panose="02020603050405020304" pitchFamily="18" charset="0"/>
                        </a:rPr>
                        <a:t> </a:t>
                      </a:r>
                    </a:p>
                  </a:txBody>
                  <a:tcPr marL="44991" marR="44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bl>
          </a:graphicData>
        </a:graphic>
      </p:graphicFrame>
      <p:grpSp>
        <p:nvGrpSpPr>
          <p:cNvPr id="7" name="object 18">
            <a:extLst>
              <a:ext uri="{FF2B5EF4-FFF2-40B4-BE49-F238E27FC236}">
                <a16:creationId xmlns:a16="http://schemas.microsoft.com/office/drawing/2014/main" id="{A18E6417-C739-44B0-8C37-93728EADDE5C}"/>
              </a:ext>
            </a:extLst>
          </p:cNvPr>
          <p:cNvGrpSpPr/>
          <p:nvPr/>
        </p:nvGrpSpPr>
        <p:grpSpPr bwMode="auto">
          <a:xfrm>
            <a:off x="11036300" y="213860"/>
            <a:ext cx="817244" cy="161289"/>
            <a:chOff x="367606" y="337900"/>
            <a:chExt cx="817244" cy="161289"/>
          </a:xfrm>
        </p:grpSpPr>
        <p:sp>
          <p:nvSpPr>
            <p:cNvPr id="8" name="object 19">
              <a:extLst>
                <a:ext uri="{FF2B5EF4-FFF2-40B4-BE49-F238E27FC236}">
                  <a16:creationId xmlns:a16="http://schemas.microsoft.com/office/drawing/2014/main" id="{C59C8BC2-AF6C-4BA7-9336-6D2B728BA157}"/>
                </a:ext>
              </a:extLst>
            </p:cNvPr>
            <p:cNvSpPr/>
            <p:nvPr/>
          </p:nvSpPr>
          <p:spPr bwMode="auto">
            <a:xfrm>
              <a:off x="367606" y="338363"/>
              <a:ext cx="288924" cy="160020"/>
            </a:xfrm>
            <a:custGeom>
              <a:avLst/>
              <a:gdLst/>
              <a:ahLst/>
              <a:cxnLst/>
              <a:rect l="l" t="t" r="r" b="b"/>
              <a:pathLst>
                <a:path w="288925" h="160020" extrusionOk="0">
                  <a:moveTo>
                    <a:pt x="284962" y="0"/>
                  </a:moveTo>
                  <a:lnTo>
                    <a:pt x="231787" y="0"/>
                  </a:lnTo>
                  <a:lnTo>
                    <a:pt x="227723" y="1917"/>
                  </a:lnTo>
                  <a:lnTo>
                    <a:pt x="129793" y="121373"/>
                  </a:lnTo>
                  <a:lnTo>
                    <a:pt x="117030" y="133407"/>
                  </a:lnTo>
                  <a:lnTo>
                    <a:pt x="103651" y="140417"/>
                  </a:lnTo>
                  <a:lnTo>
                    <a:pt x="89871" y="143683"/>
                  </a:lnTo>
                  <a:lnTo>
                    <a:pt x="75907" y="144487"/>
                  </a:lnTo>
                  <a:lnTo>
                    <a:pt x="10375" y="144703"/>
                  </a:lnTo>
                  <a:lnTo>
                    <a:pt x="7683" y="146138"/>
                  </a:lnTo>
                  <a:lnTo>
                    <a:pt x="0" y="157543"/>
                  </a:lnTo>
                  <a:lnTo>
                    <a:pt x="1206" y="159804"/>
                  </a:lnTo>
                  <a:lnTo>
                    <a:pt x="3238" y="159804"/>
                  </a:lnTo>
                  <a:lnTo>
                    <a:pt x="129222" y="159791"/>
                  </a:lnTo>
                  <a:lnTo>
                    <a:pt x="173810" y="144559"/>
                  </a:lnTo>
                  <a:lnTo>
                    <a:pt x="288404" y="8407"/>
                  </a:lnTo>
                  <a:lnTo>
                    <a:pt x="284962" y="0"/>
                  </a:lnTo>
                  <a:close/>
                </a:path>
              </a:pathLst>
            </a:custGeom>
            <a:solidFill>
              <a:srgbClr val="A7A9AC"/>
            </a:solidFill>
          </p:spPr>
          <p:txBody>
            <a:bodyPr wrap="square" lIns="0" tIns="0" rIns="0" bIns="0" rtlCol="0"/>
            <a:lstStyle/>
            <a:p>
              <a:pPr>
                <a:defRPr/>
              </a:pPr>
              <a:endParaRPr/>
            </a:p>
          </p:txBody>
        </p:sp>
        <p:pic>
          <p:nvPicPr>
            <p:cNvPr id="9" name="object 20">
              <a:extLst>
                <a:ext uri="{FF2B5EF4-FFF2-40B4-BE49-F238E27FC236}">
                  <a16:creationId xmlns:a16="http://schemas.microsoft.com/office/drawing/2014/main" id="{D001F0DD-6E00-4EE9-BD0C-19D11E217650}"/>
                </a:ext>
              </a:extLst>
            </p:cNvPr>
            <p:cNvPicPr/>
            <p:nvPr/>
          </p:nvPicPr>
          <p:blipFill>
            <a:blip r:embed="rId2"/>
            <a:stretch/>
          </p:blipFill>
          <p:spPr bwMode="auto">
            <a:xfrm>
              <a:off x="595974" y="400319"/>
              <a:ext cx="187464" cy="97840"/>
            </a:xfrm>
            <a:prstGeom prst="rect">
              <a:avLst/>
            </a:prstGeom>
          </p:spPr>
        </p:pic>
        <p:sp>
          <p:nvSpPr>
            <p:cNvPr id="11" name="object 21">
              <a:extLst>
                <a:ext uri="{FF2B5EF4-FFF2-40B4-BE49-F238E27FC236}">
                  <a16:creationId xmlns:a16="http://schemas.microsoft.com/office/drawing/2014/main" id="{67DD2CAA-950A-4FC0-A647-A70AC59F539B}"/>
                </a:ext>
              </a:extLst>
            </p:cNvPr>
            <p:cNvSpPr/>
            <p:nvPr/>
          </p:nvSpPr>
          <p:spPr bwMode="auto">
            <a:xfrm>
              <a:off x="684758" y="337908"/>
              <a:ext cx="499745" cy="161289"/>
            </a:xfrm>
            <a:custGeom>
              <a:avLst/>
              <a:gdLst/>
              <a:ahLst/>
              <a:cxnLst/>
              <a:rect l="l" t="t" r="r" b="b"/>
              <a:pathLst>
                <a:path w="499744" h="161290" extrusionOk="0">
                  <a:moveTo>
                    <a:pt x="276098" y="152654"/>
                  </a:moveTo>
                  <a:lnTo>
                    <a:pt x="170510" y="24282"/>
                  </a:lnTo>
                  <a:lnTo>
                    <a:pt x="128676" y="1625"/>
                  </a:lnTo>
                  <a:lnTo>
                    <a:pt x="108356" y="0"/>
                  </a:lnTo>
                  <a:lnTo>
                    <a:pt x="10223" y="0"/>
                  </a:lnTo>
                  <a:lnTo>
                    <a:pt x="8013" y="1143"/>
                  </a:lnTo>
                  <a:lnTo>
                    <a:pt x="0" y="12611"/>
                  </a:lnTo>
                  <a:lnTo>
                    <a:pt x="1257" y="15024"/>
                  </a:lnTo>
                  <a:lnTo>
                    <a:pt x="3403" y="15024"/>
                  </a:lnTo>
                  <a:lnTo>
                    <a:pt x="69646" y="15024"/>
                  </a:lnTo>
                  <a:lnTo>
                    <a:pt x="114071" y="36017"/>
                  </a:lnTo>
                  <a:lnTo>
                    <a:pt x="214617" y="158254"/>
                  </a:lnTo>
                  <a:lnTo>
                    <a:pt x="219862" y="160731"/>
                  </a:lnTo>
                  <a:lnTo>
                    <a:pt x="272288" y="160731"/>
                  </a:lnTo>
                  <a:lnTo>
                    <a:pt x="276098" y="152654"/>
                  </a:lnTo>
                  <a:close/>
                </a:path>
                <a:path w="499744" h="161290" extrusionOk="0">
                  <a:moveTo>
                    <a:pt x="499529" y="157772"/>
                  </a:moveTo>
                  <a:lnTo>
                    <a:pt x="491845" y="146304"/>
                  </a:lnTo>
                  <a:lnTo>
                    <a:pt x="489597" y="145122"/>
                  </a:lnTo>
                  <a:lnTo>
                    <a:pt x="425018" y="145110"/>
                  </a:lnTo>
                  <a:lnTo>
                    <a:pt x="407390" y="143738"/>
                  </a:lnTo>
                  <a:lnTo>
                    <a:pt x="392633" y="139420"/>
                  </a:lnTo>
                  <a:lnTo>
                    <a:pt x="380111" y="131813"/>
                  </a:lnTo>
                  <a:lnTo>
                    <a:pt x="369176" y="120599"/>
                  </a:lnTo>
                  <a:lnTo>
                    <a:pt x="288772" y="22542"/>
                  </a:lnTo>
                  <a:lnTo>
                    <a:pt x="292125" y="15036"/>
                  </a:lnTo>
                  <a:lnTo>
                    <a:pt x="419214" y="15151"/>
                  </a:lnTo>
                  <a:lnTo>
                    <a:pt x="420560" y="12496"/>
                  </a:lnTo>
                  <a:lnTo>
                    <a:pt x="413550" y="2781"/>
                  </a:lnTo>
                  <a:lnTo>
                    <a:pt x="412369" y="1143"/>
                  </a:lnTo>
                  <a:lnTo>
                    <a:pt x="410464" y="177"/>
                  </a:lnTo>
                  <a:lnTo>
                    <a:pt x="214845" y="177"/>
                  </a:lnTo>
                  <a:lnTo>
                    <a:pt x="211556" y="8940"/>
                  </a:lnTo>
                  <a:lnTo>
                    <a:pt x="313740" y="133248"/>
                  </a:lnTo>
                  <a:lnTo>
                    <a:pt x="353631" y="158635"/>
                  </a:lnTo>
                  <a:lnTo>
                    <a:pt x="368871" y="160375"/>
                  </a:lnTo>
                  <a:lnTo>
                    <a:pt x="498284" y="160121"/>
                  </a:lnTo>
                  <a:lnTo>
                    <a:pt x="499529" y="157772"/>
                  </a:lnTo>
                  <a:close/>
                </a:path>
              </a:pathLst>
            </a:custGeom>
            <a:solidFill>
              <a:srgbClr val="A7A9AC"/>
            </a:solidFill>
          </p:spPr>
          <p:txBody>
            <a:bodyPr wrap="square" lIns="0" tIns="0" rIns="0" bIns="0" rtlCol="0"/>
            <a:lstStyle/>
            <a:p>
              <a:pPr>
                <a:defRPr/>
              </a:pPr>
              <a:endParaRPr/>
            </a:p>
          </p:txBody>
        </p:sp>
      </p:grpSp>
    </p:spTree>
    <p:extLst>
      <p:ext uri="{BB962C8B-B14F-4D97-AF65-F5344CB8AC3E}">
        <p14:creationId xmlns:p14="http://schemas.microsoft.com/office/powerpoint/2010/main" val="41542029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Другая 1">
      <a:majorFont>
        <a:latin typeface="Roboto"/>
        <a:ea typeface="Arial"/>
        <a:cs typeface="Arial"/>
      </a:majorFont>
      <a:minorFont>
        <a:latin typeface="Roboto"/>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Lst>
    <a:ext uri="{05A4C25C-085E-4340-85A3-A5531E510DB2}">
      <thm15:themeFamily xmlns:thm15="http://schemas.microsoft.com/office/thememl/2012/main" name="JAC макет 2024 06 10_update (3)" id="{BE50E4CA-49BC-44DF-9AB2-35B10B62FAEC}" vid="{C7232600-0BD8-4977-BC6B-1A7A29CC868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JAC dealer conference</Template>
  <TotalTime>854</TotalTime>
  <Words>1976</Words>
  <Application>Microsoft Office PowerPoint</Application>
  <DocSecurity>0</DocSecurity>
  <PresentationFormat>Произвольный</PresentationFormat>
  <Paragraphs>385</Paragraphs>
  <Slides>23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Century Gothic</vt:lpstr>
      <vt:lpstr>Roboto</vt:lpstr>
      <vt:lpstr>Roboto </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User</dc:creator>
  <cp:keywords/>
  <dc:description/>
  <cp:lastModifiedBy>Татьяна</cp:lastModifiedBy>
  <cp:revision>58</cp:revision>
  <dcterms:created xsi:type="dcterms:W3CDTF">2024-07-02T07:08:21Z</dcterms:created>
  <dcterms:modified xsi:type="dcterms:W3CDTF">2026-07-08T09:21:15Z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2024-01-18T00:00:00Z</vt:filetime>
  </property>
  <property fmtid="{D5CDD505-2E9C-101B-9397-08002B2CF9AE}" pid="3" name="Creator">
    <vt:lpwstr>Adobe Illustrator 28.2 (Windows)</vt:lpwstr>
  </property>
  <property fmtid="{D5CDD505-2E9C-101B-9397-08002B2CF9AE}" pid="4" name="LastSaved">
    <vt:filetime>2024-05-15T00:00:00Z</vt:filetime>
  </property>
</Properties>
</file>