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3" r:id="rId2"/>
    <p:sldId id="272" r:id="rId3"/>
    <p:sldId id="274" r:id="rId4"/>
    <p:sldId id="275" r:id="rId5"/>
    <p:sldId id="276" r:id="rId6"/>
    <p:sldId id="288" r:id="rId7"/>
    <p:sldId id="277" r:id="rId8"/>
    <p:sldId id="278" r:id="rId9"/>
    <p:sldId id="279" r:id="rId10"/>
    <p:sldId id="296" r:id="rId11"/>
    <p:sldId id="280" r:id="rId12"/>
    <p:sldId id="289" r:id="rId13"/>
    <p:sldId id="290" r:id="rId14"/>
    <p:sldId id="281" r:id="rId15"/>
    <p:sldId id="295" r:id="rId16"/>
    <p:sldId id="291" r:id="rId17"/>
    <p:sldId id="292" r:id="rId18"/>
    <p:sldId id="293" r:id="rId19"/>
    <p:sldId id="294" r:id="rId20"/>
    <p:sldId id="285" r:id="rId21"/>
    <p:sldId id="286" r:id="rId22"/>
  </p:sldIdLst>
  <p:sldSz cx="12192000" cy="6858000"/>
  <p:notesSz cx="6797675" cy="9928225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164" userDrawn="1">
          <p15:clr>
            <a:srgbClr val="A4A3A4"/>
          </p15:clr>
        </p15:guide>
        <p15:guide id="6" orient="horz" pos="436" userDrawn="1">
          <p15:clr>
            <a:srgbClr val="A4A3A4"/>
          </p15:clr>
        </p15:guide>
        <p15:guide id="7" pos="6312" userDrawn="1">
          <p15:clr>
            <a:srgbClr val="A4A3A4"/>
          </p15:clr>
        </p15:guide>
        <p15:guide id="8" orient="horz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732" y="64"/>
      </p:cViewPr>
      <p:guideLst>
        <p:guide orient="horz" pos="2160"/>
        <p:guide pos="3840"/>
        <p:guide pos="211"/>
        <p:guide pos="7469"/>
        <p:guide orient="horz" pos="164"/>
        <p:guide orient="horz" pos="436"/>
        <p:guide pos="6312"/>
        <p:guide orient="horz" pos="40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8F1A1-72AB-4854-8C66-80026A545FC2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D2F97-CEA4-4E03-9273-6ADDF6A3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3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3A3F6-6DAE-56BF-A58E-FD4E6977C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AD98F63-98F7-9AA1-DFA9-54CD7635D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BF9286D-0513-27B1-A05F-7B5BEF0AE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3F3FF6-466E-70D8-3569-47C860465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57AF8F-6A2B-4263-AC52-AF4474B24E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985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9E100-6772-1235-AE8E-418314F0E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35621BB-9DD9-106F-FC48-AE7265C30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2D5DF12-73ED-223D-98D6-DB387D655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337D5-CCCD-7226-A3DD-8C9BC7E89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57AF8F-6A2B-4263-AC52-AF4474B24E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590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9E100-6772-1235-AE8E-418314F0E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35621BB-9DD9-106F-FC48-AE7265C30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2D5DF12-73ED-223D-98D6-DB387D655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337D5-CCCD-7226-A3DD-8C9BC7E89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57AF8F-6A2B-4263-AC52-AF4474B24E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590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10161-98E2-F802-D091-EAF4507B1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8C30CF7-A0F9-1058-FB85-C3C511873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8B9A1AE-0C14-30E5-A007-6A5B0BD3C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B3658D-C602-5A36-C710-7ED31CEDC5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57AF8F-6A2B-4263-AC52-AF4474B24E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412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10161-98E2-F802-D091-EAF4507B1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8C30CF7-A0F9-1058-FB85-C3C511873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8B9A1AE-0C14-30E5-A007-6A5B0BD3C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B3658D-C602-5A36-C710-7ED31CEDC5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57AF8F-6A2B-4263-AC52-AF4474B24E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412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38F1C-1AF6-C30E-EF73-9F9521DBF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4C193FA-1AC1-E03A-2AF6-043FEB7A1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0D5BBFF-11FA-7DFB-4CCC-93B860F0C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6E34A7-0DEA-DD32-B06E-5D08FD5F9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57AF8F-6A2B-4263-AC52-AF4474B24E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170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38F1C-1AF6-C30E-EF73-9F9521DBF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4C193FA-1AC1-E03A-2AF6-043FEB7A1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0D5BBFF-11FA-7DFB-4CCC-93B860F0C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6E34A7-0DEA-DD32-B06E-5D08FD5F9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57AF8F-6A2B-4263-AC52-AF4474B24E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170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79335-8DFC-4955-BA0D-7DDC65685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151A1FF-A3F6-12B0-F587-3D26BFD56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2BDC312-8720-9776-E4FD-81B6E1F8A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27DBF5-B559-7393-26FF-6EFD7EA565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57AF8F-6A2B-4263-AC52-AF4474B24E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317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CF223-7AC3-5C9A-E22A-43900B104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FA6F63C-5FFC-44B8-0074-9179EA405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13AE104-49BD-2CBF-096C-4B0A33EB7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6FF188-6348-CF43-AC2B-BB325361C6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57AF8F-6A2B-4263-AC52-AF4474B24E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980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7AE2D-EF98-887A-43A5-164736347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ED29D60-8AEF-E198-8090-1445E3076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178B06A-9FF6-6F0B-2D24-F31679512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056831-EF82-A77E-059C-F1E5E8DB5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57AF8F-6A2B-4263-AC52-AF4474B24E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853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7AE2D-EF98-887A-43A5-164736347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ED29D60-8AEF-E198-8090-1445E3076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178B06A-9FF6-6F0B-2D24-F31679512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056831-EF82-A77E-059C-F1E5E8DB5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57AF8F-6A2B-4263-AC52-AF4474B24E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85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BF0B1-3338-CB5F-83BC-2BB74046E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1446281-D303-A910-2FD0-30938315E9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8982C3C-4BE8-E6F3-D409-0674738E7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CBFC83-A5B9-2573-4FD0-8C8C8D772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57AF8F-6A2B-4263-AC52-AF4474B24E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46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ECBF5-139B-A250-E6A7-3BFCC9C3C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A1C03BD-0254-AF23-C630-50E2334D95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B59E539-114D-94D5-F7BD-992D51E0A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A00E01-D8B5-64D5-8DB5-75FC89987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57AF8F-6A2B-4263-AC52-AF4474B24E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67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9B46E-169B-B75D-1CAD-2A4571519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C1CEFD6-9D81-A237-219D-BE141B1D2A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343BC02-10CB-0E5F-6D2E-EFBBE00EB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504530-22B0-BD1D-0194-11B3ED3204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57AF8F-6A2B-4263-AC52-AF4474B24E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467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E3FF8-71B5-F766-4E4A-C6AC4EFF5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ECEB8EE-9124-A1DE-2D40-E82DC9C9F1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0A960BD-6075-DD03-9949-83FA367180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595C19-A599-A250-C54D-047F06FF3D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57AF8F-6A2B-4263-AC52-AF4474B24E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483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6E405-584C-E6E7-360C-8936F7DF3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F290079-9C37-4566-DFDE-ACF6D41FFF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17BA11F-B8D5-63EB-D0B7-D5C765443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280951-B1A1-8975-80EA-2DC24977A9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57AF8F-6A2B-4263-AC52-AF4474B24E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185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0D69F-E6D2-5570-0866-E6EB41C00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96B3F4B-9B85-5678-D089-4B5EBACF6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938113D-CAF8-95D1-E3C0-503C369B8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EF6B59-8544-2B10-93F1-35A8330E5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57AF8F-6A2B-4263-AC52-AF4474B24E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548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19E51-3C8D-445E-FB81-0ADCB3CE9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5910A17-81FC-79E6-8D38-DA7491E402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9401D6F-B472-C8D5-3782-021152F8F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450B19-6749-8A97-246B-C5C3D7E83E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57AF8F-6A2B-4263-AC52-AF4474B24E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218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45CA8-FAD9-5827-1FEA-9725FE2B1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EB3A209-EBD0-F605-A72B-086373F5C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25DDB3B-7211-CBCA-270B-116582969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4444DC-AAFF-D7D3-0D6C-CE20DA9F5C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57AF8F-6A2B-4263-AC52-AF4474B24E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59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7CC50-F62E-6C6A-EFA9-66E65EC77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300422-5A54-5020-148F-7147C786D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F6E213-0404-974F-99F6-65ABCE81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2080-07E2-4299-B03C-A458AFCA3D1A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C083F8-6D86-0E7E-F5A4-8C866F9C0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F198E9-8D1F-4CDB-0E9D-7837EE8C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D243-B03A-40F6-A425-B740ECFA3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8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94A25-DAB2-813B-B2DF-9051B40B4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77E0B-2DC9-9064-4F01-12BED4AC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3B0828-657A-1CF6-3AC6-58C3C8F4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2080-07E2-4299-B03C-A458AFCA3D1A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B70059-46B7-E16A-72DA-C559E68D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4E1E57-155C-C022-4373-119A386E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D243-B03A-40F6-A425-B740ECFA3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930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7EFC9-FB7E-AA8F-274E-AE2AEF7B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336B8B-3CD8-3ECC-7CDB-4E3C2FC42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3377D6-5EDD-D739-CDB3-5FBD84141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83A65-D2D7-4DF8-84CD-E2023C27E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2080-07E2-4299-B03C-A458AFCA3D1A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133646-A062-B1F9-0598-EB39F9370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557722-0912-BBC7-D7FE-9E9D646A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D243-B03A-40F6-A425-B740ECFA3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060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65B26-E5C5-338D-F226-22070271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428E9B-B12E-36FE-4BC3-C85A58736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395D9-8F71-9410-F16A-C10E7ACA4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03E7C8-E748-F733-5864-661790E78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2080-07E2-4299-B03C-A458AFCA3D1A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3703BF-26D2-6EE3-1446-9B8E0776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4DCB22-F29C-4196-EE24-BA4D731F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D243-B03A-40F6-A425-B740ECFA3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740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AD018-E742-F3C0-73D1-024BFAC2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0B7FE8-F03D-C5AD-E533-04B3B7E32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FDD694-E147-2C00-9B8A-31420297D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2080-07E2-4299-B03C-A458AFCA3D1A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A930EB-6220-69BB-15CE-E589DA8D9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ECCFB1-7A8E-F2A9-18A6-24518AA31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ED243-B03A-40F6-A425-B740ECFA3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69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2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A35E0-D639-4AC0-72C8-092A558F0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00C7DF-61EC-FF9D-FF91-93BC8E662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15" y="296863"/>
            <a:ext cx="1761040" cy="36119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4ACCBF-4CB3-3BA7-938B-0A2DCE81D336}"/>
              </a:ext>
            </a:extLst>
          </p:cNvPr>
          <p:cNvSpPr/>
          <p:nvPr/>
        </p:nvSpPr>
        <p:spPr>
          <a:xfrm>
            <a:off x="3962400" y="3825241"/>
            <a:ext cx="4267200" cy="30327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08DF3E-AB19-5F9E-1A29-24D55FB0B9F6}"/>
              </a:ext>
            </a:extLst>
          </p:cNvPr>
          <p:cNvSpPr/>
          <p:nvPr/>
        </p:nvSpPr>
        <p:spPr>
          <a:xfrm>
            <a:off x="8229600" y="3825241"/>
            <a:ext cx="3962400" cy="30327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DF472B-A655-14DE-3E62-DCE26B86A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t="24282" r="19498" b="16696"/>
          <a:stretch>
            <a:fillRect/>
          </a:stretch>
        </p:blipFill>
        <p:spPr>
          <a:xfrm>
            <a:off x="4869180" y="1927860"/>
            <a:ext cx="7383780" cy="2937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6ABCEF-BE91-D610-AD1E-0E5630992504}"/>
              </a:ext>
            </a:extLst>
          </p:cNvPr>
          <p:cNvSpPr txBox="1"/>
          <p:nvPr/>
        </p:nvSpPr>
        <p:spPr>
          <a:xfrm>
            <a:off x="270510" y="1620678"/>
            <a:ext cx="73837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sz="3200" b="1">
                <a:solidFill>
                  <a:srgbClr val="000000"/>
                </a:solidFill>
                <a:ea typeface="宋体"/>
              </a:rPr>
              <a:t>Заявка кандидата в дилеры </a:t>
            </a:r>
          </a:p>
          <a:p>
            <a:pPr defTabSz="914400"/>
            <a:r>
              <a:rPr lang="ru-RU" sz="3200" b="1">
                <a:solidFill>
                  <a:srgbClr val="000000"/>
                </a:solidFill>
                <a:ea typeface="宋体"/>
              </a:rPr>
              <a:t>ООО «Шинерей Моторс Рус» по реализации продукции</a:t>
            </a:r>
            <a:r>
              <a:rPr lang="en-US" sz="3200" b="1">
                <a:solidFill>
                  <a:srgbClr val="000000"/>
                </a:solidFill>
                <a:ea typeface="宋体"/>
              </a:rPr>
              <a:t> SWM</a:t>
            </a:r>
            <a:endParaRPr lang="ru-RU" sz="3200" b="1">
              <a:solidFill>
                <a:srgbClr val="000000"/>
              </a:solidFill>
              <a:ea typeface="宋体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2A794B4-F850-4E92-258A-BF40D0BC7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961726"/>
              </p:ext>
            </p:extLst>
          </p:nvPr>
        </p:nvGraphicFramePr>
        <p:xfrm>
          <a:off x="334963" y="4864860"/>
          <a:ext cx="643921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609">
                  <a:extLst>
                    <a:ext uri="{9D8B030D-6E8A-4147-A177-3AD203B41FA5}">
                      <a16:colId xmlns:a16="http://schemas.microsoft.com/office/drawing/2014/main" val="1882335373"/>
                    </a:ext>
                  </a:extLst>
                </a:gridCol>
                <a:gridCol w="3219609">
                  <a:extLst>
                    <a:ext uri="{9D8B030D-6E8A-4147-A177-3AD203B41FA5}">
                      <a16:colId xmlns:a16="http://schemas.microsoft.com/office/drawing/2014/main" val="3062370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Компания заявитель: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58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Город кандидата: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29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Дата: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39611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D4BB859-BB0D-E2D8-E806-7137FD5F805C}"/>
              </a:ext>
            </a:extLst>
          </p:cNvPr>
          <p:cNvSpPr txBox="1"/>
          <p:nvPr/>
        </p:nvSpPr>
        <p:spPr>
          <a:xfrm>
            <a:off x="13327380" y="2278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22109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149" y="1124701"/>
            <a:ext cx="9843225" cy="392040"/>
          </a:xfrm>
        </p:spPr>
        <p:txBody>
          <a:bodyPr>
            <a:noAutofit/>
          </a:bodyPr>
          <a:lstStyle/>
          <a:p>
            <a:r>
              <a:rPr lang="ru-RU" sz="2800" b="1"/>
              <a:t>БИЗНЕС-ПЛАН МАРКЕТИНГ</a:t>
            </a:r>
          </a:p>
        </p:txBody>
      </p:sp>
      <p:graphicFrame>
        <p:nvGraphicFramePr>
          <p:cNvPr id="5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684998"/>
              </p:ext>
            </p:extLst>
          </p:nvPr>
        </p:nvGraphicFramePr>
        <p:xfrm>
          <a:off x="873149" y="2041254"/>
          <a:ext cx="9355521" cy="1168833"/>
        </p:xfrm>
        <a:graphic>
          <a:graphicData uri="http://schemas.openxmlformats.org/drawingml/2006/table">
            <a:tbl>
              <a:tblPr/>
              <a:tblGrid>
                <a:gridCol w="2375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4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8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7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8729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Прогноз  маркетинговых затрат</a:t>
                      </a: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Период</a:t>
                      </a: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</a:t>
                      </a: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</a:t>
                      </a: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</a:t>
                      </a: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0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Сумма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Руб</a:t>
                      </a: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676769"/>
              </p:ext>
            </p:extLst>
          </p:nvPr>
        </p:nvGraphicFramePr>
        <p:xfrm>
          <a:off x="873149" y="3860140"/>
          <a:ext cx="9375373" cy="1111913"/>
        </p:xfrm>
        <a:graphic>
          <a:graphicData uri="http://schemas.openxmlformats.org/drawingml/2006/table">
            <a:tbl>
              <a:tblPr/>
              <a:tblGrid>
                <a:gridCol w="1055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6882">
                  <a:extLst>
                    <a:ext uri="{9D8B030D-6E8A-4147-A177-3AD203B41FA5}">
                      <a16:colId xmlns:a16="http://schemas.microsoft.com/office/drawing/2014/main" val="1921150839"/>
                    </a:ext>
                  </a:extLst>
                </a:gridCol>
                <a:gridCol w="1386882">
                  <a:extLst>
                    <a:ext uri="{9D8B030D-6E8A-4147-A177-3AD203B41FA5}">
                      <a16:colId xmlns:a16="http://schemas.microsoft.com/office/drawing/2014/main" val="3923505483"/>
                    </a:ext>
                  </a:extLst>
                </a:gridCol>
                <a:gridCol w="1386882">
                  <a:extLst>
                    <a:ext uri="{9D8B030D-6E8A-4147-A177-3AD203B41FA5}">
                      <a16:colId xmlns:a16="http://schemas.microsoft.com/office/drawing/2014/main" val="4155209274"/>
                    </a:ext>
                  </a:extLst>
                </a:gridCol>
              </a:tblGrid>
              <a:tr h="310871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Прогноз  маркетинговых затрат на первые 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6</a:t>
                      </a: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месяца 2026 – 27 г. после запуска ДЦ</a:t>
                      </a: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52077" marR="152077" marT="76038" marB="76038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52077" marR="152077" marT="76038" marB="76038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52077" marR="152077" marT="76038" marB="76038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0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Период</a:t>
                      </a: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месяц</a:t>
                      </a: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ru-RU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Modern H Medium" pitchFamily="34" charset="-128"/>
                          <a:cs typeface="Calibri" panose="020F0502020204030204" pitchFamily="34" charset="0"/>
                        </a:rPr>
                        <a:t>месяц</a:t>
                      </a: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ru-RU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Modern H Medium" pitchFamily="34" charset="-128"/>
                          <a:cs typeface="Calibri" panose="020F0502020204030204" pitchFamily="34" charset="0"/>
                        </a:rPr>
                        <a:t>месяц</a:t>
                      </a: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ru-RU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Modern H Medium" pitchFamily="34" charset="-128"/>
                          <a:cs typeface="Calibri" panose="020F0502020204030204" pitchFamily="34" charset="0"/>
                        </a:rPr>
                        <a:t>месяц</a:t>
                      </a: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ru-RU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Modern H Medium" pitchFamily="34" charset="-128"/>
                          <a:cs typeface="Calibri" panose="020F0502020204030204" pitchFamily="34" charset="0"/>
                        </a:rPr>
                        <a:t>месяц</a:t>
                      </a: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ru-RU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Modern H Medium" pitchFamily="34" charset="-128"/>
                          <a:cs typeface="Calibri" panose="020F0502020204030204" pitchFamily="34" charset="0"/>
                        </a:rPr>
                        <a:t>месяц</a:t>
                      </a: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Сумма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Руб</a:t>
                      </a: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69164" marR="69164" marT="34582" marB="3458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0A1F7D7B-B93D-E053-9D4B-B7CBFA1FB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261" y="1079899"/>
            <a:ext cx="1320780" cy="27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4727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A8F5E-E438-7415-BDDF-5092819D4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F33A7A-8978-D87D-0FB4-5FB689248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15" y="296863"/>
            <a:ext cx="1761040" cy="361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7E0AE3-4676-4618-A7E2-9BAB175ED4E8}"/>
              </a:ext>
            </a:extLst>
          </p:cNvPr>
          <p:cNvSpPr txBox="1"/>
          <p:nvPr/>
        </p:nvSpPr>
        <p:spPr>
          <a:xfrm>
            <a:off x="334963" y="215848"/>
            <a:ext cx="947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Карта / география/ регион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1E98AD-134C-BB0E-41E9-A9FECAAF2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2032" y="1470993"/>
            <a:ext cx="8466276" cy="468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72A5C8-4139-CEFD-1B30-29350E09C67B}"/>
              </a:ext>
            </a:extLst>
          </p:cNvPr>
          <p:cNvSpPr txBox="1"/>
          <p:nvPr/>
        </p:nvSpPr>
        <p:spPr>
          <a:xfrm>
            <a:off x="553692" y="1470993"/>
            <a:ext cx="251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/>
              <a:t>1. Предложение </a:t>
            </a:r>
          </a:p>
          <a:p>
            <a:pPr lvl="0"/>
            <a:r>
              <a:rPr lang="ru-RU"/>
              <a:t>2. ДЦ </a:t>
            </a:r>
            <a:r>
              <a:rPr lang="en-US"/>
              <a:t>SWM</a:t>
            </a:r>
            <a:endParaRPr lang="ru-RU"/>
          </a:p>
          <a:p>
            <a:pPr lvl="0"/>
            <a:r>
              <a:rPr lang="ru-RU"/>
              <a:t>3. Другие бренды</a:t>
            </a:r>
          </a:p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63D833-6C4A-007A-E875-D93DE0943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031" y="987425"/>
            <a:ext cx="8550163" cy="5166762"/>
          </a:xfrm>
        </p:spPr>
        <p:txBody>
          <a:bodyPr>
            <a:normAutofit/>
          </a:bodyPr>
          <a:lstStyle/>
          <a:p>
            <a:r>
              <a:rPr lang="ru-RU" sz="1600"/>
              <a:t>карта региона/визуализация предложения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6CBBEE1-F6CA-09FF-85E7-3EA695B61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3692" y="2791325"/>
            <a:ext cx="2512643" cy="3362861"/>
          </a:xfrm>
        </p:spPr>
        <p:txBody>
          <a:bodyPr/>
          <a:lstStyle/>
          <a:p>
            <a:r>
              <a:rPr lang="ru-RU"/>
              <a:t>Краткое описание позиции:</a:t>
            </a:r>
          </a:p>
          <a:p>
            <a:r>
              <a:rPr lang="ru-RU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88437151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A8F5E-E438-7415-BDDF-5092819D4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F33A7A-8978-D87D-0FB4-5FB689248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15" y="296863"/>
            <a:ext cx="1761040" cy="3611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6F6529-5B91-46E1-BE05-FF69F9248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63" y="1119780"/>
            <a:ext cx="11522074" cy="5441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7E0AE3-4676-4618-A7E2-9BAB175ED4E8}"/>
              </a:ext>
            </a:extLst>
          </p:cNvPr>
          <p:cNvSpPr txBox="1"/>
          <p:nvPr/>
        </p:nvSpPr>
        <p:spPr>
          <a:xfrm>
            <a:off x="334962" y="215848"/>
            <a:ext cx="1152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Карта / география</a:t>
            </a:r>
            <a:r>
              <a:rPr lang="ru-RU" sz="2800" b="1">
                <a:solidFill>
                  <a:prstClr val="black"/>
                </a:solidFill>
                <a:latin typeface="Calibri Light" panose="020F0302020204030204"/>
              </a:rPr>
              <a:t>/ локация в регионе</a:t>
            </a:r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59684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B8F91-45EC-3E22-06CB-41EF7DDB3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DB0804-0ECB-6974-F08E-09D5D9A4A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15" y="296863"/>
            <a:ext cx="1761040" cy="3611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3D2441-C119-4B02-A4E6-0D1543E0F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12" y="976544"/>
            <a:ext cx="7435776" cy="557683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069646-F788-41B5-9F3A-916E13142F2A}"/>
              </a:ext>
            </a:extLst>
          </p:cNvPr>
          <p:cNvSpPr txBox="1"/>
          <p:nvPr/>
        </p:nvSpPr>
        <p:spPr>
          <a:xfrm>
            <a:off x="334962" y="215848"/>
            <a:ext cx="1152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Схема / план территории. Спутниковые снимки</a:t>
            </a:r>
          </a:p>
        </p:txBody>
      </p:sp>
    </p:spTree>
    <p:extLst>
      <p:ext uri="{BB962C8B-B14F-4D97-AF65-F5344CB8AC3E}">
        <p14:creationId xmlns:p14="http://schemas.microsoft.com/office/powerpoint/2010/main" val="40888620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B8F91-45EC-3E22-06CB-41EF7DDB3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DB0804-0ECB-6974-F08E-09D5D9A4A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15" y="296863"/>
            <a:ext cx="1761040" cy="361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069646-F788-41B5-9F3A-916E13142F2A}"/>
              </a:ext>
            </a:extLst>
          </p:cNvPr>
          <p:cNvSpPr txBox="1"/>
          <p:nvPr/>
        </p:nvSpPr>
        <p:spPr>
          <a:xfrm>
            <a:off x="334962" y="215848"/>
            <a:ext cx="1152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Схема / план территории. Привязка к местности и дорогам.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C9FE03-2D39-6E4F-DC0D-CED51BC2D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1" y="914400"/>
            <a:ext cx="10699715" cy="528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0729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0C0C4-0A2E-B2DA-C675-ADC0F3B47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F6E5EA-37D9-CE9B-531D-FC10188AF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15" y="296863"/>
            <a:ext cx="1761040" cy="361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5E70C6-0396-414D-83F3-31D559D64EDF}"/>
              </a:ext>
            </a:extLst>
          </p:cNvPr>
          <p:cNvSpPr txBox="1"/>
          <p:nvPr/>
        </p:nvSpPr>
        <p:spPr>
          <a:xfrm>
            <a:off x="334962" y="215848"/>
            <a:ext cx="1152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>
                <a:solidFill>
                  <a:prstClr val="black"/>
                </a:solidFill>
                <a:latin typeface="Calibri Light" panose="020F0302020204030204"/>
              </a:rPr>
              <a:t>Планировка 1-го этажа с указанием зоны для бренда </a:t>
            </a:r>
            <a:r>
              <a:rPr lang="en-US" sz="2800" b="1">
                <a:solidFill>
                  <a:prstClr val="black"/>
                </a:solidFill>
                <a:latin typeface="Calibri Light" panose="020F0302020204030204"/>
              </a:rPr>
              <a:t>SWM</a:t>
            </a:r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2A7DBF-FCC0-401B-CA7B-A8D17C96E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53" y="1163903"/>
            <a:ext cx="6797040" cy="51892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8AB2DC-38A4-C601-F755-E16485443F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98" y="2663700"/>
            <a:ext cx="3845977" cy="2884483"/>
          </a:xfrm>
          <a:prstGeom prst="rect">
            <a:avLst/>
          </a:prstGeom>
        </p:spPr>
      </p:pic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B658E5FD-1FCC-C0D8-A191-C179DCAC5547}"/>
              </a:ext>
            </a:extLst>
          </p:cNvPr>
          <p:cNvSpPr/>
          <p:nvPr/>
        </p:nvSpPr>
        <p:spPr>
          <a:xfrm rot="4833743">
            <a:off x="6364869" y="4569625"/>
            <a:ext cx="877742" cy="19158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475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0C0C4-0A2E-B2DA-C675-ADC0F3B47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F6E5EA-37D9-CE9B-531D-FC10188AF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15" y="296863"/>
            <a:ext cx="1761040" cy="361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5E70C6-0396-414D-83F3-31D559D64EDF}"/>
              </a:ext>
            </a:extLst>
          </p:cNvPr>
          <p:cNvSpPr txBox="1"/>
          <p:nvPr/>
        </p:nvSpPr>
        <p:spPr>
          <a:xfrm>
            <a:off x="334962" y="215848"/>
            <a:ext cx="9462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>
                <a:solidFill>
                  <a:prstClr val="black"/>
                </a:solidFill>
                <a:latin typeface="Calibri Light" panose="020F0302020204030204"/>
              </a:rPr>
              <a:t>Планировка 1-го этажа, внутреннее зонирование с указанием размещения зоны под бренд </a:t>
            </a:r>
            <a:r>
              <a:rPr lang="en-US" sz="2800" b="1">
                <a:solidFill>
                  <a:prstClr val="black"/>
                </a:solidFill>
                <a:latin typeface="Calibri Light" panose="020F0302020204030204"/>
              </a:rPr>
              <a:t>SWM</a:t>
            </a:r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909EC2-131E-36E1-D0C4-F4BD34FAD4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2028180"/>
            <a:ext cx="8815388" cy="44001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0F277E-35A2-6A52-8D89-0CB0AC51F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96" y="5142643"/>
            <a:ext cx="2188365" cy="83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8562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7C6C0-41E6-6EE9-A4A4-4D99761D5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A5DCE9-1AA5-F9F6-34DC-0625BF538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15" y="296863"/>
            <a:ext cx="1761040" cy="3611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F474652-1D0B-47EC-A6CE-867AFBC96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54" y="3863388"/>
            <a:ext cx="3600000" cy="2700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2E4A0E-EB98-4525-BB29-288CE5AE2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3863388"/>
            <a:ext cx="3600000" cy="2700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21B51CF-C78B-4CBA-8B72-DA218BB3E3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6" y="905431"/>
            <a:ext cx="3600000" cy="2700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F858FD8-7990-4D53-ACAD-DC8ADD65D0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54" y="905431"/>
            <a:ext cx="3600000" cy="2700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9DE5910-0B07-45D7-99D6-CB860207AB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905431"/>
            <a:ext cx="3600000" cy="2700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B363A6-C715-472C-98F1-5C8C76E81D14}"/>
              </a:ext>
            </a:extLst>
          </p:cNvPr>
          <p:cNvSpPr txBox="1"/>
          <p:nvPr/>
        </p:nvSpPr>
        <p:spPr>
          <a:xfrm>
            <a:off x="334962" y="215848"/>
            <a:ext cx="1152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Фотографии внешнего вида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92C1FB-B4A1-497E-9AD5-F260F9F273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208" y="3863388"/>
            <a:ext cx="3600000" cy="2700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A458E6-1031-80E4-3162-19E61AA7A5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016" y="4434496"/>
            <a:ext cx="1794424" cy="2956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A15284-52C1-2C34-A222-77BBE356E7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7504">
            <a:off x="10315393" y="4200426"/>
            <a:ext cx="814817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6485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75904-4629-8B56-9845-0C091D121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4126C2-2996-D252-672A-85B763FB1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15" y="296863"/>
            <a:ext cx="1761040" cy="3611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A13DFD3-9CA4-4747-8FBE-3218432D0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11" y="3819435"/>
            <a:ext cx="2700000" cy="202525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42BBE08-67B7-4BD1-8786-035E58FF4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11" y="1536963"/>
            <a:ext cx="2700000" cy="2025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E1B3758-1BF6-4094-8E64-4575193C1B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6" y="1537217"/>
            <a:ext cx="2700000" cy="202474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C3356D-4278-4E0D-B402-61CFA7CF9F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6" y="3819435"/>
            <a:ext cx="2700000" cy="202551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3354948-39B1-46C8-BB88-8F1DE9BBF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01" y="1536963"/>
            <a:ext cx="2700000" cy="2025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F39125E-5681-492E-ADF0-1578A24478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01" y="3819948"/>
            <a:ext cx="2700000" cy="202474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AC82912-3160-4964-B161-BDBE66233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09" y="3819948"/>
            <a:ext cx="2700000" cy="202474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6502EA0-F7A1-42E8-934A-58C9BDD579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156" y="1536963"/>
            <a:ext cx="2700000" cy="202551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A7F3B984-0A80-2E48-EBC4-B2E795C52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046" y="433137"/>
            <a:ext cx="9723226" cy="845841"/>
          </a:xfrm>
        </p:spPr>
        <p:txBody>
          <a:bodyPr>
            <a:normAutofit/>
          </a:bodyPr>
          <a:lstStyle/>
          <a:p>
            <a:pPr algn="l"/>
            <a:r>
              <a:rPr lang="ru-RU" b="1">
                <a:solidFill>
                  <a:prstClr val="black"/>
                </a:solidFill>
                <a:latin typeface="Calibri Light" panose="020F0302020204030204"/>
              </a:rPr>
              <a:t>Фотографии внутреннего пространства шоурума и клиентских зон</a:t>
            </a:r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005EA4-6DC1-1F4E-47FB-7F754B3DBE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02" y="2695074"/>
            <a:ext cx="970447" cy="8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5165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A1877-E51E-7B11-472A-838885F21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31A7F6-5DD0-3C09-5165-F30105A97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15" y="296863"/>
            <a:ext cx="1761040" cy="3611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059CCD1-7360-47E5-BBE2-95F0D52698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54" y="3863388"/>
            <a:ext cx="3600000" cy="2700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DE77DCE-8389-40AF-A2BE-092E49B40F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3863388"/>
            <a:ext cx="3600000" cy="2700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68E7197-12BE-4F11-BD12-DA48B9EF0D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905431"/>
            <a:ext cx="3600000" cy="2700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F107D0E-D558-4A72-AB35-BE792B83FE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6" y="905431"/>
            <a:ext cx="3600000" cy="2700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E424DAB-8CEC-42FC-9DCD-731221CF19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6" y="3863388"/>
            <a:ext cx="3600000" cy="2700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8241DC9-A537-49A3-875B-7762C48F0D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54" y="905431"/>
            <a:ext cx="3600000" cy="2700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FDFFC2-DBD2-4640-B901-BFFF96988AC0}"/>
              </a:ext>
            </a:extLst>
          </p:cNvPr>
          <p:cNvSpPr txBox="1"/>
          <p:nvPr/>
        </p:nvSpPr>
        <p:spPr>
          <a:xfrm>
            <a:off x="334962" y="215848"/>
            <a:ext cx="1152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Фотографии сервисной зоны и склада зап. частей</a:t>
            </a:r>
          </a:p>
        </p:txBody>
      </p:sp>
    </p:spTree>
    <p:extLst>
      <p:ext uri="{BB962C8B-B14F-4D97-AF65-F5344CB8AC3E}">
        <p14:creationId xmlns:p14="http://schemas.microsoft.com/office/powerpoint/2010/main" val="10984648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179F92-2990-D454-58AD-1FB480768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BCEF8E-A68E-5C38-83B9-AACD4151A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15" y="296863"/>
            <a:ext cx="1761040" cy="361191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1494821-8EAF-70D3-5441-B7E300217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785755"/>
              </p:ext>
            </p:extLst>
          </p:nvPr>
        </p:nvGraphicFramePr>
        <p:xfrm>
          <a:off x="327342" y="1945906"/>
          <a:ext cx="554079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399">
                  <a:extLst>
                    <a:ext uri="{9D8B030D-6E8A-4147-A177-3AD203B41FA5}">
                      <a16:colId xmlns:a16="http://schemas.microsoft.com/office/drawing/2014/main" val="1882335373"/>
                    </a:ext>
                  </a:extLst>
                </a:gridCol>
                <a:gridCol w="2770399">
                  <a:extLst>
                    <a:ext uri="{9D8B030D-6E8A-4147-A177-3AD203B41FA5}">
                      <a16:colId xmlns:a16="http://schemas.microsoft.com/office/drawing/2014/main" val="3062370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Фамилия: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b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58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Имя: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b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129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Отчество: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b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396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Должность: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b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635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Год рождения: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b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990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Моб. телефон: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b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059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Эл. адрес: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b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649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Другие контакты: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8464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BDDE0C3-95BE-C459-7952-682EB6B21CC8}"/>
              </a:ext>
            </a:extLst>
          </p:cNvPr>
          <p:cNvSpPr txBox="1"/>
          <p:nvPr/>
        </p:nvSpPr>
        <p:spPr>
          <a:xfrm>
            <a:off x="288927" y="1169600"/>
            <a:ext cx="568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1. Лицо ответственное за подачу заявления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C06B2-8072-5792-D10E-8F5737D72C11}"/>
              </a:ext>
            </a:extLst>
          </p:cNvPr>
          <p:cNvSpPr txBox="1"/>
          <p:nvPr/>
        </p:nvSpPr>
        <p:spPr>
          <a:xfrm>
            <a:off x="6004877" y="1149700"/>
            <a:ext cx="568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2. Лицо ответственное за переговоры с Дистрибьютором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94CEDF7D-54F3-86B8-A320-45C4DD6D4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110807"/>
              </p:ext>
            </p:extLst>
          </p:nvPr>
        </p:nvGraphicFramePr>
        <p:xfrm>
          <a:off x="6072982" y="1945640"/>
          <a:ext cx="5540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200">
                  <a:extLst>
                    <a:ext uri="{9D8B030D-6E8A-4147-A177-3AD203B41FA5}">
                      <a16:colId xmlns:a16="http://schemas.microsoft.com/office/drawing/2014/main" val="1882335373"/>
                    </a:ext>
                  </a:extLst>
                </a:gridCol>
                <a:gridCol w="2770200">
                  <a:extLst>
                    <a:ext uri="{9D8B030D-6E8A-4147-A177-3AD203B41FA5}">
                      <a16:colId xmlns:a16="http://schemas.microsoft.com/office/drawing/2014/main" val="3062370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Фамилия: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58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Имя: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129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Отчество: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396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Должность: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635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Год рождения: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990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Моб. телефон: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059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Эл. адрес: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649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Другие контакты: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84645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5CD55FE-E9A8-496F-A8CE-8A23D5175D43}"/>
              </a:ext>
            </a:extLst>
          </p:cNvPr>
          <p:cNvSpPr txBox="1"/>
          <p:nvPr/>
        </p:nvSpPr>
        <p:spPr>
          <a:xfrm>
            <a:off x="334962" y="215848"/>
            <a:ext cx="1152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40400377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A1877-E51E-7B11-472A-838885F21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31A7F6-5DD0-3C09-5165-F30105A97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15" y="296863"/>
            <a:ext cx="1761040" cy="3611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FDFFC2-DBD2-4640-B901-BFFF96988AC0}"/>
              </a:ext>
            </a:extLst>
          </p:cNvPr>
          <p:cNvSpPr txBox="1"/>
          <p:nvPr/>
        </p:nvSpPr>
        <p:spPr>
          <a:xfrm>
            <a:off x="334962" y="215848"/>
            <a:ext cx="1152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Фотографии сервисной зоны / оборудования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DA75DF-9696-19AC-37B6-EA8AF7989A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1095632"/>
            <a:ext cx="5761038" cy="38403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8483DD-3BF4-5CB1-E8E3-7C47323B74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132" y="5058427"/>
            <a:ext cx="2523868" cy="16825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26BC3C-C5E9-EC07-64A2-41AF43878A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8" y="5058426"/>
            <a:ext cx="2523868" cy="16825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758F25-1653-F799-8C6F-D12EF969D6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338" y="1095632"/>
            <a:ext cx="3381632" cy="50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360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id="{D0F19044-654C-4E58-AC91-1401906CD8E1}"/>
              </a:ext>
            </a:extLst>
          </p:cNvPr>
          <p:cNvSpPr/>
          <p:nvPr/>
        </p:nvSpPr>
        <p:spPr>
          <a:xfrm>
            <a:off x="467543" y="908720"/>
            <a:ext cx="11412511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>
                <a:latin typeface="+mj-lt"/>
              </a:rPr>
              <a:t>АНТИКОРРУПЦИОННАЯ ОГОВОРКА</a:t>
            </a:r>
            <a:endParaRPr lang="ru-RU" sz="1200">
              <a:latin typeface="+mj-lt"/>
            </a:endParaRPr>
          </a:p>
          <a:p>
            <a:r>
              <a:rPr lang="ru-RU" sz="1100">
                <a:latin typeface="+mj-lt"/>
              </a:rPr>
              <a:t>1. Стороны подтверждают, что они, их аффилированные лица, работники или посредники до подписания Договора, а также во время исполнения обязательств по Договору не выплачивают, не предлагают выплатить и не разрешают выплату каких-либо денежных средств или ценностей, прямо или косвенно, любым лицам для оказания влияния на действия или решения этих лиц с целью получить какие-либо неправомерные преимущества или иные неправомерные цели (в том числе в целях подписания Договора, получения скидок и др.).</a:t>
            </a:r>
          </a:p>
          <a:p>
            <a:r>
              <a:rPr lang="ru-RU" sz="1100">
                <a:latin typeface="+mj-lt"/>
              </a:rPr>
              <a:t>2. При исполнении своих обязательств по будущему Договору, Стороны, их аффилированные лица, работники или посредники не осуществляют действия, квалифицируемые применимым для целей Договора законодательством, как дача/получение взятки, коммерческий подкуп, а также действия, нарушающие требования применимого законодательства и международных актов о противодействии легализации (отмыванию) доходов, полученных преступным путем. </a:t>
            </a:r>
          </a:p>
          <a:p>
            <a:r>
              <a:rPr lang="ru-RU" sz="1100">
                <a:latin typeface="+mj-lt"/>
              </a:rPr>
              <a:t>3. Стороны соглашаются, что соблюдение предписаний настоящего раздела Анкеты является для Сторон существенным условием Договора, при неисполнении которого одной из Сторон соответственно другая Сторона имеет право отказаться от исполнения Договора в одностороннем внесудебном порядке.</a:t>
            </a:r>
          </a:p>
          <a:p>
            <a:r>
              <a:rPr lang="ru-RU" sz="1100">
                <a:latin typeface="+mj-lt"/>
              </a:rPr>
              <a:t>4. В случае возникновения у Стороны подозрений, что произошло или может произойти нарушение антикоррупционного законодательства Российской Федерации, соответствующая Сторона обязуется уведомить другую Сторону в письменной форме. В письменном уведомлении Сторона обязана сослаться на факты или предоставить материалы, достоверно подтверждающие или дающие основание предполагать, что произошло или может произойти нарушение антикоррупционного законодательства Российской Федерации.  </a:t>
            </a:r>
          </a:p>
          <a:p>
            <a:r>
              <a:rPr lang="ru-RU" sz="1100">
                <a:latin typeface="+mj-lt"/>
              </a:rPr>
              <a:t>5. Стороны также стремятся не допускать возникновения обстоятельств, при которых личная заинтересованность работника Стороны, работника аффилированного лица Стороны и/или работника контрагента Стороны может негативно повлиять на исполнение Договора и причинить ущерб интересам любой из Сторон (Конфликт интересов).</a:t>
            </a:r>
          </a:p>
          <a:p>
            <a:r>
              <a:rPr lang="ru-RU" sz="1100">
                <a:latin typeface="+mj-lt"/>
              </a:rPr>
              <a:t>6. Сторона, получившая уведомление о нарушении каких-либо положений, обязана рассмотреть уведомление и сообщить другой Стороне об итогах его рассмотрения в течение 3 (трех) рабочих дней с даты получения письменного уведомления. К письменному уведомлению приравнивается получение сообщений по адресам электронной почты, признаваемым для целей исполнения Договора.</a:t>
            </a:r>
          </a:p>
          <a:p>
            <a:r>
              <a:rPr lang="ru-RU" sz="1100">
                <a:latin typeface="+mj-lt"/>
              </a:rPr>
              <a:t>7. Стороны гарантируют осуществление надлежащего разбирательства по фактам нарушения положений раздела Договора с соблюдением принципов конфиденциальности и применение эффективных мер по предотвращению возможных конфликтных ситуаций. Стороны гарантируют отсутствие негативных последствий как для уведомившей Стороны в целом, так и для конкретных работников уведомившей Стороны, сообщивших о факте нарушений.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8F5FCB13-FED4-42C8-BDD3-27DE8A5F8930}"/>
              </a:ext>
            </a:extLst>
          </p:cNvPr>
          <p:cNvSpPr txBox="1"/>
          <p:nvPr/>
        </p:nvSpPr>
        <p:spPr>
          <a:xfrm>
            <a:off x="586740" y="4793665"/>
            <a:ext cx="739902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</a:rPr>
              <a:t>Дата заполнения__________</a:t>
            </a:r>
          </a:p>
          <a:p>
            <a:endParaRPr lang="ru-RU" sz="1400" dirty="0">
              <a:latin typeface="+mj-lt"/>
            </a:endParaRPr>
          </a:p>
          <a:p>
            <a:r>
              <a:rPr lang="ru-RU" sz="1400">
                <a:latin typeface="+mj-lt"/>
              </a:rPr>
              <a:t>Подпись уполномоченного лица__________</a:t>
            </a:r>
          </a:p>
          <a:p>
            <a:endParaRPr lang="ru-RU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Печать</a:t>
            </a:r>
          </a:p>
          <a:p>
            <a:endParaRPr lang="ru-RU" sz="1400" dirty="0">
              <a:latin typeface="+mj-lt"/>
            </a:endParaRPr>
          </a:p>
          <a:p>
            <a:r>
              <a:rPr lang="ru-RU" sz="1100" b="1" dirty="0">
                <a:latin typeface="+mj-lt"/>
              </a:rPr>
              <a:t>* Сканированная копия данной страницы должна быть приложена к заполненной заявке в формате </a:t>
            </a:r>
            <a:r>
              <a:rPr lang="en-US" sz="1100" b="1" dirty="0">
                <a:latin typeface="+mj-lt"/>
              </a:rPr>
              <a:t>.</a:t>
            </a:r>
            <a:r>
              <a:rPr lang="en-US" sz="1100" b="1" dirty="0" err="1">
                <a:latin typeface="+mj-lt"/>
              </a:rPr>
              <a:t>ppt</a:t>
            </a:r>
            <a:endParaRPr lang="ru-RU" sz="1100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51250-0E0E-4019-9E94-CA949E25117B}"/>
              </a:ext>
            </a:extLst>
          </p:cNvPr>
          <p:cNvSpPr txBox="1"/>
          <p:nvPr/>
        </p:nvSpPr>
        <p:spPr>
          <a:xfrm>
            <a:off x="334962" y="215848"/>
            <a:ext cx="1152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Заключительное положение*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4AF4542-5AC9-44D6-AAEC-468F56167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15" y="296863"/>
            <a:ext cx="1761040" cy="36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243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8CDFA-3C3D-1CCD-AB53-3AC264094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DB5609-41DE-0CA1-7014-EBBFB7F18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15" y="296863"/>
            <a:ext cx="1761040" cy="361191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BC9499E-1D96-2E4E-811E-346695F32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933663"/>
              </p:ext>
            </p:extLst>
          </p:nvPr>
        </p:nvGraphicFramePr>
        <p:xfrm>
          <a:off x="334963" y="1945325"/>
          <a:ext cx="536479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399">
                  <a:extLst>
                    <a:ext uri="{9D8B030D-6E8A-4147-A177-3AD203B41FA5}">
                      <a16:colId xmlns:a16="http://schemas.microsoft.com/office/drawing/2014/main" val="1882335373"/>
                    </a:ext>
                  </a:extLst>
                </a:gridCol>
                <a:gridCol w="2682399">
                  <a:extLst>
                    <a:ext uri="{9D8B030D-6E8A-4147-A177-3AD203B41FA5}">
                      <a16:colId xmlns:a16="http://schemas.microsoft.com/office/drawing/2014/main" val="3062370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Наименование юрлица: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58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Юридический адрес: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2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29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Фактический адрес: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396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Сайт: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635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Штат сотрудников: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990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Сфера деятельности: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059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Место регистрации юрлица: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649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Дата регистрации юрлица: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846458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A990510-4417-ABDE-919D-885CE469B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982228"/>
              </p:ext>
            </p:extLst>
          </p:nvPr>
        </p:nvGraphicFramePr>
        <p:xfrm>
          <a:off x="6095998" y="1945325"/>
          <a:ext cx="5593398" cy="450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699">
                  <a:extLst>
                    <a:ext uri="{9D8B030D-6E8A-4147-A177-3AD203B41FA5}">
                      <a16:colId xmlns:a16="http://schemas.microsoft.com/office/drawing/2014/main" val="1882335373"/>
                    </a:ext>
                  </a:extLst>
                </a:gridCol>
                <a:gridCol w="2796699">
                  <a:extLst>
                    <a:ext uri="{9D8B030D-6E8A-4147-A177-3AD203B41FA5}">
                      <a16:colId xmlns:a16="http://schemas.microsoft.com/office/drawing/2014/main" val="3062370072"/>
                    </a:ext>
                  </a:extLst>
                </a:gridCol>
              </a:tblGrid>
              <a:tr h="450596">
                <a:tc>
                  <a:txBody>
                    <a:bodyPr/>
                    <a:lstStyle/>
                    <a:p>
                      <a:pPr algn="l"/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Уставной капитал: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589949"/>
                  </a:ext>
                </a:extLst>
              </a:tr>
              <a:tr h="450596">
                <a:tc>
                  <a:txBody>
                    <a:bodyPr/>
                    <a:lstStyle/>
                    <a:p>
                      <a:pPr algn="l"/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ИНН/ОРГН/КПП: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433050"/>
                  </a:ext>
                </a:extLst>
              </a:tr>
              <a:tr h="450596"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Оборот компании: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29319"/>
                  </a:ext>
                </a:extLst>
              </a:tr>
              <a:tr h="450596">
                <a:tc>
                  <a:txBody>
                    <a:bodyPr/>
                    <a:lstStyle/>
                    <a:p>
                      <a:pPr algn="r"/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396110"/>
                  </a:ext>
                </a:extLst>
              </a:tr>
              <a:tr h="450596">
                <a:tc>
                  <a:txBody>
                    <a:bodyPr/>
                    <a:lstStyle/>
                    <a:p>
                      <a:pPr algn="r"/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635956"/>
                  </a:ext>
                </a:extLst>
              </a:tr>
              <a:tr h="450596">
                <a:tc>
                  <a:txBody>
                    <a:bodyPr/>
                    <a:lstStyle/>
                    <a:p>
                      <a:pPr algn="r"/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990914"/>
                  </a:ext>
                </a:extLst>
              </a:tr>
              <a:tr h="450596"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Чистая прибыль: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649656"/>
                  </a:ext>
                </a:extLst>
              </a:tr>
              <a:tr h="450596">
                <a:tc>
                  <a:txBody>
                    <a:bodyPr/>
                    <a:lstStyle/>
                    <a:p>
                      <a:pPr algn="r"/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846458"/>
                  </a:ext>
                </a:extLst>
              </a:tr>
              <a:tr h="450596">
                <a:tc>
                  <a:txBody>
                    <a:bodyPr/>
                    <a:lstStyle/>
                    <a:p>
                      <a:pPr algn="r"/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516281"/>
                  </a:ext>
                </a:extLst>
              </a:tr>
              <a:tr h="450596">
                <a:tc>
                  <a:txBody>
                    <a:bodyPr/>
                    <a:lstStyle/>
                    <a:p>
                      <a:pPr algn="r"/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3161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11927F-88EF-C75A-05F2-95F39D6EA2CC}"/>
              </a:ext>
            </a:extLst>
          </p:cNvPr>
          <p:cNvSpPr txBox="1"/>
          <p:nvPr/>
        </p:nvSpPr>
        <p:spPr>
          <a:xfrm>
            <a:off x="288927" y="1169600"/>
            <a:ext cx="568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3. Основная информация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B7B967-6778-DA42-8106-2645115343B5}"/>
              </a:ext>
            </a:extLst>
          </p:cNvPr>
          <p:cNvSpPr txBox="1"/>
          <p:nvPr/>
        </p:nvSpPr>
        <p:spPr>
          <a:xfrm>
            <a:off x="6004877" y="1149700"/>
            <a:ext cx="568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4. Финансовая информация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2D1ECA-DE10-431E-9306-E5E073D6D1EF}"/>
              </a:ext>
            </a:extLst>
          </p:cNvPr>
          <p:cNvSpPr txBox="1"/>
          <p:nvPr/>
        </p:nvSpPr>
        <p:spPr>
          <a:xfrm>
            <a:off x="334962" y="215848"/>
            <a:ext cx="1152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Структура компании / холдинга</a:t>
            </a:r>
          </a:p>
        </p:txBody>
      </p:sp>
    </p:spTree>
    <p:extLst>
      <p:ext uri="{BB962C8B-B14F-4D97-AF65-F5344CB8AC3E}">
        <p14:creationId xmlns:p14="http://schemas.microsoft.com/office/powerpoint/2010/main" val="7635960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2BE5E-D7AD-5F7A-8774-9601C373C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C8AC0B-5CDA-EAFE-B71E-1A4F934F9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15" y="296863"/>
            <a:ext cx="1761040" cy="361191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842B304-079C-148E-7F97-2FCC1CA9B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945400"/>
              </p:ext>
            </p:extLst>
          </p:nvPr>
        </p:nvGraphicFramePr>
        <p:xfrm>
          <a:off x="304800" y="1373825"/>
          <a:ext cx="11506205" cy="499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553">
                  <a:extLst>
                    <a:ext uri="{9D8B030D-6E8A-4147-A177-3AD203B41FA5}">
                      <a16:colId xmlns:a16="http://schemas.microsoft.com/office/drawing/2014/main" val="1882335373"/>
                    </a:ext>
                  </a:extLst>
                </a:gridCol>
                <a:gridCol w="2503408">
                  <a:extLst>
                    <a:ext uri="{9D8B030D-6E8A-4147-A177-3AD203B41FA5}">
                      <a16:colId xmlns:a16="http://schemas.microsoft.com/office/drawing/2014/main" val="2612216432"/>
                    </a:ext>
                  </a:extLst>
                </a:gridCol>
                <a:gridCol w="3246122">
                  <a:extLst>
                    <a:ext uri="{9D8B030D-6E8A-4147-A177-3AD203B41FA5}">
                      <a16:colId xmlns:a16="http://schemas.microsoft.com/office/drawing/2014/main" val="3830220599"/>
                    </a:ext>
                  </a:extLst>
                </a:gridCol>
                <a:gridCol w="3246122">
                  <a:extLst>
                    <a:ext uri="{9D8B030D-6E8A-4147-A177-3AD203B41FA5}">
                      <a16:colId xmlns:a16="http://schemas.microsoft.com/office/drawing/2014/main" val="69707590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Контролируемые юр. лица (вкл. дочерние компании, входящие в группу):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5899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Название компании: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2931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Дата регистрации юрлица: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39611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Общая выручка компании / чистая прибыль: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63595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Учредители: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99091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Название компании или ФИО бенефициара: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05988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Доля в уставном капитале: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4965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Ключевые сотрудники для проекта взаимодействия с ООО Восток Ветер Рус: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84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ФИО: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Должность: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Моб. телефон: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Эл. адрес: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3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Руководитель отдела продаж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41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Руководитель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отдела маркетинга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903206"/>
                  </a:ext>
                </a:extLst>
              </a:tr>
              <a:tr h="4953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Директор по развитию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860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DE4BEF-FCDB-EB38-6AF9-614BE722F126}"/>
              </a:ext>
            </a:extLst>
          </p:cNvPr>
          <p:cNvSpPr txBox="1"/>
          <p:nvPr/>
        </p:nvSpPr>
        <p:spPr>
          <a:xfrm>
            <a:off x="311945" y="904173"/>
            <a:ext cx="568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5. Информация о бенефициарах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7AE67-D981-40DA-BF26-C9682BEE004D}"/>
              </a:ext>
            </a:extLst>
          </p:cNvPr>
          <p:cNvSpPr txBox="1"/>
          <p:nvPr/>
        </p:nvSpPr>
        <p:spPr>
          <a:xfrm>
            <a:off x="334962" y="215848"/>
            <a:ext cx="1152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Структура компании / холдинга</a:t>
            </a:r>
          </a:p>
        </p:txBody>
      </p:sp>
    </p:spTree>
    <p:extLst>
      <p:ext uri="{BB962C8B-B14F-4D97-AF65-F5344CB8AC3E}">
        <p14:creationId xmlns:p14="http://schemas.microsoft.com/office/powerpoint/2010/main" val="29877663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B88CA-806A-F2C2-ACA8-ADC31E339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D0541C-50D9-DE78-21C3-332600334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15" y="296863"/>
            <a:ext cx="1761040" cy="361191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E1F82FF-D404-BE3F-8239-CFC717822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347988"/>
              </p:ext>
            </p:extLst>
          </p:nvPr>
        </p:nvGraphicFramePr>
        <p:xfrm>
          <a:off x="331694" y="1463040"/>
          <a:ext cx="11502326" cy="185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683">
                  <a:extLst>
                    <a:ext uri="{9D8B030D-6E8A-4147-A177-3AD203B41FA5}">
                      <a16:colId xmlns:a16="http://schemas.microsoft.com/office/drawing/2014/main" val="2360884177"/>
                    </a:ext>
                  </a:extLst>
                </a:gridCol>
                <a:gridCol w="3830321">
                  <a:extLst>
                    <a:ext uri="{9D8B030D-6E8A-4147-A177-3AD203B41FA5}">
                      <a16:colId xmlns:a16="http://schemas.microsoft.com/office/drawing/2014/main" val="1157334617"/>
                    </a:ext>
                  </a:extLst>
                </a:gridCol>
                <a:gridCol w="3830322">
                  <a:extLst>
                    <a:ext uri="{9D8B030D-6E8A-4147-A177-3AD203B41FA5}">
                      <a16:colId xmlns:a16="http://schemas.microsoft.com/office/drawing/2014/main" val="2134092244"/>
                    </a:ext>
                  </a:extLst>
                </a:gridCol>
              </a:tblGrid>
              <a:tr h="371020"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Бренд: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Начало сотрудничества: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Количество дилерских центров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006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    </a:t>
                      </a:r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34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097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816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56642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832452E-999B-51BB-75DC-3EFCCB1284BE}"/>
              </a:ext>
            </a:extLst>
          </p:cNvPr>
          <p:cNvSpPr txBox="1"/>
          <p:nvPr/>
        </p:nvSpPr>
        <p:spPr>
          <a:xfrm>
            <a:off x="311944" y="904173"/>
            <a:ext cx="10371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6. Автомобильные бренды входящие в портфель компании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B7E5C2-8791-2779-53A0-0F8FD6CC0944}"/>
              </a:ext>
            </a:extLst>
          </p:cNvPr>
          <p:cNvSpPr txBox="1"/>
          <p:nvPr/>
        </p:nvSpPr>
        <p:spPr>
          <a:xfrm>
            <a:off x="243364" y="3335674"/>
            <a:ext cx="10371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7. Опыт компании-претендента в автомобильной сфере по продажам а/м (оф. дилер)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ED604F8-A5A8-BEE5-F9EC-15BFF098A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178345"/>
              </p:ext>
            </p:extLst>
          </p:nvPr>
        </p:nvGraphicFramePr>
        <p:xfrm>
          <a:off x="343055" y="3904385"/>
          <a:ext cx="11498425" cy="1717472"/>
        </p:xfrm>
        <a:graphic>
          <a:graphicData uri="http://schemas.openxmlformats.org/drawingml/2006/table">
            <a:tbl>
              <a:tblPr/>
              <a:tblGrid>
                <a:gridCol w="2042005">
                  <a:extLst>
                    <a:ext uri="{9D8B030D-6E8A-4147-A177-3AD203B41FA5}">
                      <a16:colId xmlns:a16="http://schemas.microsoft.com/office/drawing/2014/main" val="1767910958"/>
                    </a:ext>
                  </a:extLst>
                </a:gridCol>
                <a:gridCol w="2364105">
                  <a:extLst>
                    <a:ext uri="{9D8B030D-6E8A-4147-A177-3AD203B41FA5}">
                      <a16:colId xmlns:a16="http://schemas.microsoft.com/office/drawing/2014/main" val="2728009943"/>
                    </a:ext>
                  </a:extLst>
                </a:gridCol>
                <a:gridCol w="2364105">
                  <a:extLst>
                    <a:ext uri="{9D8B030D-6E8A-4147-A177-3AD203B41FA5}">
                      <a16:colId xmlns:a16="http://schemas.microsoft.com/office/drawing/2014/main" val="2899295904"/>
                    </a:ext>
                  </a:extLst>
                </a:gridCol>
                <a:gridCol w="2364105">
                  <a:extLst>
                    <a:ext uri="{9D8B030D-6E8A-4147-A177-3AD203B41FA5}">
                      <a16:colId xmlns:a16="http://schemas.microsoft.com/office/drawing/2014/main" val="1641260950"/>
                    </a:ext>
                  </a:extLst>
                </a:gridCol>
                <a:gridCol w="2364105">
                  <a:extLst>
                    <a:ext uri="{9D8B030D-6E8A-4147-A177-3AD203B41FA5}">
                      <a16:colId xmlns:a16="http://schemas.microsoft.com/office/drawing/2014/main" val="2509350646"/>
                    </a:ext>
                  </a:extLst>
                </a:gridCol>
              </a:tblGrid>
              <a:tr h="4665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>
                          <a:solidFill>
                            <a:schemeClr val="tx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Бренд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>
                          <a:solidFill>
                            <a:schemeClr val="tx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Город, адрес локации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>
                          <a:solidFill>
                            <a:schemeClr val="tx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608179"/>
                  </a:ext>
                </a:extLst>
              </a:tr>
              <a:tr h="2332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464097"/>
                  </a:ext>
                </a:extLst>
              </a:tr>
              <a:tr h="2332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762097"/>
                  </a:ext>
                </a:extLst>
              </a:tr>
              <a:tr h="2332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064753"/>
                  </a:ext>
                </a:extLst>
              </a:tr>
              <a:tr h="2332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834707"/>
                  </a:ext>
                </a:extLst>
              </a:tr>
              <a:tr h="2332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82479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DA9CC06-3F52-485A-8143-C7B596D5A1AD}"/>
              </a:ext>
            </a:extLst>
          </p:cNvPr>
          <p:cNvSpPr txBox="1"/>
          <p:nvPr/>
        </p:nvSpPr>
        <p:spPr>
          <a:xfrm>
            <a:off x="334962" y="215848"/>
            <a:ext cx="1152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Структура компании / холдинга</a:t>
            </a:r>
          </a:p>
        </p:txBody>
      </p:sp>
    </p:spTree>
    <p:extLst>
      <p:ext uri="{BB962C8B-B14F-4D97-AF65-F5344CB8AC3E}">
        <p14:creationId xmlns:p14="http://schemas.microsoft.com/office/powerpoint/2010/main" val="421059315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D9906-0B4C-EAF4-9FDC-3ECA63BA2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5E3943-8325-E088-DAD8-9282B045E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15" y="296863"/>
            <a:ext cx="1761040" cy="361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B247AB-D2CF-193A-F3A5-63DFB31584AD}"/>
              </a:ext>
            </a:extLst>
          </p:cNvPr>
          <p:cNvSpPr txBox="1"/>
          <p:nvPr/>
        </p:nvSpPr>
        <p:spPr>
          <a:xfrm>
            <a:off x="334962" y="215848"/>
            <a:ext cx="1152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Структура компании / холдинга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0B3436-9E44-287C-2F1C-8BDC69715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402" y="739068"/>
            <a:ext cx="9589196" cy="580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599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3660F-3D39-2812-A370-328460DA1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97CF57-A995-8DDE-2713-4C58CC85C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15" y="296863"/>
            <a:ext cx="1761040" cy="361191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10D0E09-3D79-3436-6D2B-D49001712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620783"/>
              </p:ext>
            </p:extLst>
          </p:nvPr>
        </p:nvGraphicFramePr>
        <p:xfrm>
          <a:off x="334963" y="1276985"/>
          <a:ext cx="11490965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427">
                  <a:extLst>
                    <a:ext uri="{9D8B030D-6E8A-4147-A177-3AD203B41FA5}">
                      <a16:colId xmlns:a16="http://schemas.microsoft.com/office/drawing/2014/main" val="3125622281"/>
                    </a:ext>
                  </a:extLst>
                </a:gridCol>
                <a:gridCol w="5417820">
                  <a:extLst>
                    <a:ext uri="{9D8B030D-6E8A-4147-A177-3AD203B41FA5}">
                      <a16:colId xmlns:a16="http://schemas.microsoft.com/office/drawing/2014/main" val="1164014660"/>
                    </a:ext>
                  </a:extLst>
                </a:gridCol>
                <a:gridCol w="3581718">
                  <a:extLst>
                    <a:ext uri="{9D8B030D-6E8A-4147-A177-3AD203B41FA5}">
                      <a16:colId xmlns:a16="http://schemas.microsoft.com/office/drawing/2014/main" val="1450974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Адрес: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Г.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26969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Земельный Участок / ДЦ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Общая площадь участка / здания: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3202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Аренда или собственность: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7987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Срок аренды: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983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Арендная плата за год: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105723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Шоу-рум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Общая площадь: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343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Площадь шоурума: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6271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Высота потолка в шоуруме (не менее 4 м):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891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Размер фриза на фасаде: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950406"/>
                  </a:ext>
                </a:extLst>
              </a:tr>
              <a:tr h="0">
                <a:tc rowSpan="8"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Станция технического</a:t>
                      </a:r>
                    </a:p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обслуживания (СТО)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Площадь СТО: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4034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Площадь кузовного цеха: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7521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Кол-во постов / подъемников: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3663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Площадь складских помещений: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34514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Площадь клиентской зоны: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141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Площадь офисной зоны: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3169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Мойка (кол-во постов):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11629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Прочие площади оборудование: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92365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E0D99BD-3CB3-4951-AA50-C7F7E41AC4D6}"/>
              </a:ext>
            </a:extLst>
          </p:cNvPr>
          <p:cNvSpPr txBox="1"/>
          <p:nvPr/>
        </p:nvSpPr>
        <p:spPr>
          <a:xfrm>
            <a:off x="334962" y="215848"/>
            <a:ext cx="1152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Информация о предложении</a:t>
            </a:r>
          </a:p>
        </p:txBody>
      </p:sp>
    </p:spTree>
    <p:extLst>
      <p:ext uri="{BB962C8B-B14F-4D97-AF65-F5344CB8AC3E}">
        <p14:creationId xmlns:p14="http://schemas.microsoft.com/office/powerpoint/2010/main" val="2535820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AE9BD-67D4-E685-92FB-FC5C1D696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61CD25-1651-591A-CC73-9B0351AC9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15" y="296863"/>
            <a:ext cx="1761040" cy="361191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5276D6B-3B9D-F7C9-11E6-13B94FB89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202832"/>
              </p:ext>
            </p:extLst>
          </p:nvPr>
        </p:nvGraphicFramePr>
        <p:xfrm>
          <a:off x="334963" y="1307465"/>
          <a:ext cx="11490965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737">
                  <a:extLst>
                    <a:ext uri="{9D8B030D-6E8A-4147-A177-3AD203B41FA5}">
                      <a16:colId xmlns:a16="http://schemas.microsoft.com/office/drawing/2014/main" val="3125622281"/>
                    </a:ext>
                  </a:extLst>
                </a:gridCol>
                <a:gridCol w="2223057">
                  <a:extLst>
                    <a:ext uri="{9D8B030D-6E8A-4147-A177-3AD203B41FA5}">
                      <a16:colId xmlns:a16="http://schemas.microsoft.com/office/drawing/2014/main" val="1164014660"/>
                    </a:ext>
                  </a:extLst>
                </a:gridCol>
                <a:gridCol w="2223057">
                  <a:extLst>
                    <a:ext uri="{9D8B030D-6E8A-4147-A177-3AD203B41FA5}">
                      <a16:colId xmlns:a16="http://schemas.microsoft.com/office/drawing/2014/main" val="1669673568"/>
                    </a:ext>
                  </a:extLst>
                </a:gridCol>
                <a:gridCol w="864396">
                  <a:extLst>
                    <a:ext uri="{9D8B030D-6E8A-4147-A177-3AD203B41FA5}">
                      <a16:colId xmlns:a16="http://schemas.microsoft.com/office/drawing/2014/main" val="102368875"/>
                    </a:ext>
                  </a:extLst>
                </a:gridCol>
                <a:gridCol w="1358661">
                  <a:extLst>
                    <a:ext uri="{9D8B030D-6E8A-4147-A177-3AD203B41FA5}">
                      <a16:colId xmlns:a16="http://schemas.microsoft.com/office/drawing/2014/main" val="1450974368"/>
                    </a:ext>
                  </a:extLst>
                </a:gridCol>
                <a:gridCol w="2223057">
                  <a:extLst>
                    <a:ext uri="{9D8B030D-6E8A-4147-A177-3AD203B41FA5}">
                      <a16:colId xmlns:a16="http://schemas.microsoft.com/office/drawing/2014/main" val="138827217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Организация</a:t>
                      </a:r>
                    </a:p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кузовного ремонта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Расстояние от шоу-рума / зоны приемки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3202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По аутсорсингу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798776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Бренды в существующем</a:t>
                      </a:r>
                    </a:p>
                    <a:p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Наименование бренда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Этаж / площадь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Продажи шт. (2024)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Продажи шт. (2025)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343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6271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0268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6602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311309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A8D9484-B3E0-9C3D-48A2-2DC5C9142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800515"/>
              </p:ext>
            </p:extLst>
          </p:nvPr>
        </p:nvGraphicFramePr>
        <p:xfrm>
          <a:off x="334961" y="3941445"/>
          <a:ext cx="1152207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0969">
                  <a:extLst>
                    <a:ext uri="{9D8B030D-6E8A-4147-A177-3AD203B41FA5}">
                      <a16:colId xmlns:a16="http://schemas.microsoft.com/office/drawing/2014/main" val="3934783327"/>
                    </a:ext>
                  </a:extLst>
                </a:gridCol>
                <a:gridCol w="3225828">
                  <a:extLst>
                    <a:ext uri="{9D8B030D-6E8A-4147-A177-3AD203B41FA5}">
                      <a16:colId xmlns:a16="http://schemas.microsoft.com/office/drawing/2014/main" val="636913175"/>
                    </a:ext>
                  </a:extLst>
                </a:gridCol>
                <a:gridCol w="4525278">
                  <a:extLst>
                    <a:ext uri="{9D8B030D-6E8A-4147-A177-3AD203B41FA5}">
                      <a16:colId xmlns:a16="http://schemas.microsoft.com/office/drawing/2014/main" val="4273816219"/>
                    </a:ext>
                  </a:extLst>
                </a:gridCol>
              </a:tblGrid>
              <a:tr h="0">
                <a:tc rowSpan="9">
                  <a:txBody>
                    <a:bodyPr/>
                    <a:lstStyle/>
                    <a:p>
                      <a:pPr algn="l"/>
                      <a:r>
                        <a:rPr lang="ru-RU" sz="16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Ближайшие ДЦ, иные объекты торговой инфраструктуры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Название бренда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Расстояние от ДЦ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2168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0367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6166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694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2508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2410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5643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3064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3627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F13DE54-BC2D-455A-A195-B322822F5F1F}"/>
              </a:ext>
            </a:extLst>
          </p:cNvPr>
          <p:cNvSpPr txBox="1"/>
          <p:nvPr/>
        </p:nvSpPr>
        <p:spPr>
          <a:xfrm>
            <a:off x="334962" y="215848"/>
            <a:ext cx="1152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Информация о предложении</a:t>
            </a:r>
          </a:p>
        </p:txBody>
      </p:sp>
    </p:spTree>
    <p:extLst>
      <p:ext uri="{BB962C8B-B14F-4D97-AF65-F5344CB8AC3E}">
        <p14:creationId xmlns:p14="http://schemas.microsoft.com/office/powerpoint/2010/main" val="10078430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4ED5B-CC6D-4107-52FC-EAA28FD80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00E8A1-A972-9C84-A412-9915559C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15" y="296863"/>
            <a:ext cx="1761040" cy="361191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5AD7FD2-DF15-3E69-5648-165FF5BEE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391566"/>
              </p:ext>
            </p:extLst>
          </p:nvPr>
        </p:nvGraphicFramePr>
        <p:xfrm>
          <a:off x="334963" y="1262799"/>
          <a:ext cx="11522075" cy="4036461"/>
        </p:xfrm>
        <a:graphic>
          <a:graphicData uri="http://schemas.openxmlformats.org/drawingml/2006/table">
            <a:tbl>
              <a:tblPr/>
              <a:tblGrid>
                <a:gridCol w="4518977">
                  <a:extLst>
                    <a:ext uri="{9D8B030D-6E8A-4147-A177-3AD203B41FA5}">
                      <a16:colId xmlns:a16="http://schemas.microsoft.com/office/drawing/2014/main" val="1318498200"/>
                    </a:ext>
                  </a:extLst>
                </a:gridCol>
                <a:gridCol w="2334366">
                  <a:extLst>
                    <a:ext uri="{9D8B030D-6E8A-4147-A177-3AD203B41FA5}">
                      <a16:colId xmlns:a16="http://schemas.microsoft.com/office/drawing/2014/main" val="188229695"/>
                    </a:ext>
                  </a:extLst>
                </a:gridCol>
                <a:gridCol w="2334366">
                  <a:extLst>
                    <a:ext uri="{9D8B030D-6E8A-4147-A177-3AD203B41FA5}">
                      <a16:colId xmlns:a16="http://schemas.microsoft.com/office/drawing/2014/main" val="3486605078"/>
                    </a:ext>
                  </a:extLst>
                </a:gridCol>
                <a:gridCol w="2334366">
                  <a:extLst>
                    <a:ext uri="{9D8B030D-6E8A-4147-A177-3AD203B41FA5}">
                      <a16:colId xmlns:a16="http://schemas.microsoft.com/office/drawing/2014/main" val="1571948170"/>
                    </a:ext>
                  </a:extLst>
                </a:gridCol>
              </a:tblGrid>
              <a:tr h="43646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>
                          <a:solidFill>
                            <a:schemeClr val="tx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Параметры расчета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>
                          <a:solidFill>
                            <a:schemeClr val="tx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>
                          <a:solidFill>
                            <a:schemeClr val="tx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3789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Продажи новых а/м (шт.):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4899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i="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Выручка (тыс.₽):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5142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Валовая прибыль (тыс.₽):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47928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Доходы от продажи F&amp;I (тыс.₽):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3222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Продажа аксессуаров (тыс.₽):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3963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Продажи з/ч (тыс.₽):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544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Продажа сервисных услуг (тыс.₽):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799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Кол-во машино-заездов (шт.):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621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Прочие доходы (тыс.₽):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6232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Итого прибыль от продаж новых а/м: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i="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0785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2CD9A0-2B12-4A3B-BE07-44E01F72B59C}"/>
              </a:ext>
            </a:extLst>
          </p:cNvPr>
          <p:cNvSpPr txBox="1"/>
          <p:nvPr/>
        </p:nvSpPr>
        <p:spPr>
          <a:xfrm>
            <a:off x="334962" y="215848"/>
            <a:ext cx="1152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Предварительный бизнес план</a:t>
            </a:r>
          </a:p>
        </p:txBody>
      </p:sp>
    </p:spTree>
    <p:extLst>
      <p:ext uri="{BB962C8B-B14F-4D97-AF65-F5344CB8AC3E}">
        <p14:creationId xmlns:p14="http://schemas.microsoft.com/office/powerpoint/2010/main" val="70060620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1080</Words>
  <Application>Microsoft Office PowerPoint</Application>
  <PresentationFormat>Широкоэкранный</PresentationFormat>
  <Paragraphs>201</Paragraphs>
  <Slides>21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宋体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БИЗНЕС-ПЛАН МАРКЕТИНГ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Гладух</dc:creator>
  <cp:lastModifiedBy>Дмитрий Чайковский</cp:lastModifiedBy>
  <cp:revision>71</cp:revision>
  <cp:lastPrinted>2025-03-02T15:07:12Z</cp:lastPrinted>
  <dcterms:created xsi:type="dcterms:W3CDTF">2025-01-09T12:21:33Z</dcterms:created>
  <dcterms:modified xsi:type="dcterms:W3CDTF">2026-03-03T14:12:42Z</dcterms:modified>
</cp:coreProperties>
</file>