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12192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无样式，网格型">
    <a:wholeTbl>
      <a:tcTxStyle>
        <a:fontRef idx="minor"/>
        <a:schemeClr val="tx1"/>
      </a:tcTxStyle>
      <a:tcStyle>
        <a:tcBdr>
          <a:left>
            <a:ln w="12700">
              <a:solidFill>
                <a:schemeClr val="tx1"/>
              </a:solidFill>
              <a:prstDash val="solid"/>
            </a:ln>
          </a:left>
          <a:right>
            <a:ln w="12700">
              <a:solidFill>
                <a:schemeClr val="tx1"/>
              </a:solidFill>
              <a:prstDash val="solid"/>
            </a:ln>
          </a:right>
          <a:top>
            <a:ln w="12700">
              <a:solidFill>
                <a:schemeClr val="tx1"/>
              </a:solidFill>
              <a:prstDash val="solid"/>
            </a:ln>
          </a:top>
          <a:bottom>
            <a:ln w="12700">
              <a:solidFill>
                <a:schemeClr val="tx1"/>
              </a:solidFill>
              <a:prstDash val="solid"/>
            </a:ln>
          </a:bottom>
          <a:insideH>
            <a:ln w="12700">
              <a:solidFill>
                <a:schemeClr val="tx1"/>
              </a:solidFill>
              <a:prstDash val="solid"/>
            </a:ln>
          </a:insideH>
          <a:insideV>
            <a:ln w="12700">
              <a:solidFill>
                <a:schemeClr val="tx1"/>
              </a:solidFill>
              <a:prstDash val="solid"/>
            </a:ln>
          </a:insideV>
        </a:tcBdr>
        <a:fill>
          <a:noFill/>
        </a:fill>
      </a:tcStyle>
    </a:wholeTbl>
  </a:tblStyle>
  <a:tblStyle styleId="{5C22544A-7EE6-4342-B048-85BDC9FD1C3A}" styleName="中度样式 2 - 强调 1">
    <a:wholeTbl>
      <a:tcTxStyle>
        <a:fontRef idx="minor"/>
        <a:schemeClr val="dk1"/>
      </a:tcTxStyle>
      <a:tcStyle>
        <a:tcBdr>
          <a:left>
            <a:ln w="12700">
              <a:solidFill>
                <a:schemeClr val="lt1"/>
              </a:solidFill>
              <a:prstDash val="solid"/>
            </a:ln>
          </a:left>
          <a:right>
            <a:ln w="12700">
              <a:solidFill>
                <a:schemeClr val="lt1"/>
              </a:solidFill>
              <a:prstDash val="solid"/>
            </a:ln>
          </a:right>
          <a:top>
            <a:ln w="12700">
              <a:solidFill>
                <a:schemeClr val="lt1"/>
              </a:solidFill>
              <a:prstDash val="solid"/>
            </a:ln>
          </a:top>
          <a:bottom>
            <a:ln w="12700">
              <a:solidFill>
                <a:schemeClr val="lt1"/>
              </a:solidFill>
              <a:prstDash val="solid"/>
            </a:ln>
          </a:bottom>
          <a:insideH>
            <a:ln w="12700">
              <a:solidFill>
                <a:schemeClr val="lt1"/>
              </a:solidFill>
              <a:prstDash val="solid"/>
            </a:ln>
          </a:insideH>
          <a:insideV>
            <a:ln w="12700">
              <a:solidFill>
                <a:schemeClr val="lt1"/>
              </a:solidFill>
              <a:prstDash val="solid"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/>
        <a:schemeClr val="lt1"/>
      </a:tcTxStyle>
      <a:tcStyle>
        <a:tcBdr>
          <a:top>
            <a:ln w="38100">
              <a:solidFill>
                <a:schemeClr val="lt1"/>
              </a:solidFill>
              <a:prstDash val="solid"/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/>
        <a:schemeClr val="lt1"/>
      </a:tcTxStyle>
      <a:tcStyle>
        <a:tcBdr>
          <a:bottom>
            <a:ln w="38100">
              <a:solidFill>
                <a:schemeClr val="lt1"/>
              </a:solidFill>
              <a:prstDash val="solid"/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中度样式 4 - 强调 2">
    <a:wholeTbl>
      <a:tcTxStyle>
        <a:fontRef idx="minor"/>
        <a:schemeClr val="dk1"/>
      </a:tcTxStyle>
      <a:tcStyle>
        <a:tcBdr>
          <a:left>
            <a:ln w="12700">
              <a:solidFill>
                <a:schemeClr val="accent2"/>
              </a:solidFill>
              <a:prstDash val="solid"/>
            </a:ln>
          </a:left>
          <a:right>
            <a:ln w="12700">
              <a:solidFill>
                <a:schemeClr val="accent2"/>
              </a:solidFill>
              <a:prstDash val="solid"/>
            </a:ln>
          </a:right>
          <a:top>
            <a:ln w="12700">
              <a:solidFill>
                <a:schemeClr val="accent2"/>
              </a:solidFill>
              <a:prstDash val="solid"/>
            </a:ln>
          </a:top>
          <a:bottom>
            <a:ln w="12700">
              <a:solidFill>
                <a:schemeClr val="accent2"/>
              </a:solidFill>
              <a:prstDash val="solid"/>
            </a:ln>
          </a:bottom>
          <a:insideH>
            <a:ln w="12700">
              <a:solidFill>
                <a:schemeClr val="accent2"/>
              </a:solidFill>
              <a:prstDash val="solid"/>
            </a:ln>
          </a:insideH>
          <a:insideV>
            <a:ln w="12700">
              <a:solidFill>
                <a:schemeClr val="accent2"/>
              </a:solidFill>
              <a:prstDash val="solid"/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>
              <a:solidFill>
                <a:schemeClr val="accent2"/>
              </a:solidFill>
              <a:prstDash val="solid"/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03"/>
    <p:restoredTop sz="94678"/>
  </p:normalViewPr>
  <p:slideViewPr>
    <p:cSldViewPr snapToGrid="0">
      <p:cViewPr varScale="1">
        <p:scale>
          <a:sx n="150" d="100"/>
          <a:sy n="150" d="100"/>
        </p:scale>
        <p:origin x="9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节标题">
    <p:spTree>
      <p:nvGrpSpPr>
        <p:cNvPr id="1" name="Group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/>
        </p:nvSpPr>
        <p:spPr>
          <a:xfrm>
            <a:off x="5" y="6469069"/>
            <a:ext cx="2786063" cy="282500"/>
          </a:xfrm>
          <a:prstGeom prst="rect">
            <a:avLst/>
          </a:prstGeom>
          <a:noFill/>
          <a:ln>
            <a:noFill/>
          </a:ln>
        </p:spPr>
        <p:txBody>
          <a:bodyPr lIns="96891" tIns="48444" rIns="96891" bIns="48444">
            <a:spAutoFit/>
          </a:bodyPr>
          <a:lstStyle>
            <a:defPPr/>
            <a:lvl1pPr marL="0" lvl="0" indent="0" algn="l">
              <a:defRPr sz="1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lvl1pPr>
            <a:lvl2pPr marL="742950" lvl="1" indent="-285750" algn="l">
              <a:defRPr sz="1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lvl2pPr>
            <a:lvl3pPr marL="1143000" lvl="2" indent="-228600" algn="l">
              <a:defRPr sz="1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lvl3pPr>
            <a:lvl4pPr marL="1600200" lvl="3" indent="-228600" algn="l">
              <a:defRPr sz="1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lvl4pPr>
            <a:lvl5pPr marL="2057400" lvl="4" indent="-228600" algn="l">
              <a:defRPr sz="1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lvl5pPr>
            <a:lvl6pPr marL="2514600" lvl="5" indent="-228600" algn="l">
              <a:defRPr sz="1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lvl6pPr>
            <a:lvl7pPr marL="2971800" lvl="6" indent="-228600" algn="l">
              <a:defRPr sz="1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lvl7pPr>
            <a:lvl8pPr marL="3429000" lvl="7" indent="-228600" algn="l">
              <a:defRPr sz="1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lvl8pPr>
            <a:lvl9pPr marL="3886200" lvl="8" indent="-228600" algn="l">
              <a:defRPr sz="1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>
              <a:spcBef>
                <a:spcPts val="0"/>
              </a:spcBef>
            </a:pPr>
            <a:r>
              <a:rPr sz="1200" b="1">
                <a:solidFill>
                  <a:srgbClr val="FFFFFF"/>
                </a:solidFill>
                <a:latin typeface="微软雅黑"/>
                <a:ea typeface="微软雅黑"/>
                <a:cs typeface="微软雅黑"/>
              </a:rPr>
              <a:t> 逐梦世界  行稳致远</a:t>
            </a:r>
          </a:p>
        </p:txBody>
      </p:sp>
      <p:sp>
        <p:nvSpPr>
          <p:cNvPr id="4" name="Shape 4"/>
          <p:cNvSpPr/>
          <p:nvPr/>
        </p:nvSpPr>
        <p:spPr>
          <a:xfrm>
            <a:off x="222962" y="754992"/>
            <a:ext cx="11748556" cy="0"/>
          </a:xfrm>
          <a:prstGeom prst="line">
            <a:avLst/>
          </a:prstGeom>
          <a:ln w="19050">
            <a:solidFill>
              <a:srgbClr val="8A0000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5" name="Shape 5"/>
          <p:cNvSpPr/>
          <p:nvPr/>
        </p:nvSpPr>
        <p:spPr>
          <a:xfrm>
            <a:off x="370419" y="0"/>
            <a:ext cx="0" cy="6858000"/>
          </a:xfrm>
          <a:prstGeom prst="line">
            <a:avLst/>
          </a:prstGeom>
          <a:noFill/>
          <a:ln w="9525">
            <a:prstDash val="solid"/>
            <a:headEnd type="none" w="med" len="med"/>
            <a:tailEnd type="none" w="med" len="med"/>
          </a:ln>
        </p:spPr>
      </p:sp>
      <p:sp>
        <p:nvSpPr>
          <p:cNvPr id="6" name="Shape 6"/>
          <p:cNvSpPr/>
          <p:nvPr/>
        </p:nvSpPr>
        <p:spPr>
          <a:xfrm>
            <a:off x="11815897" y="-4504"/>
            <a:ext cx="0" cy="6858000"/>
          </a:xfrm>
          <a:prstGeom prst="line">
            <a:avLst/>
          </a:prstGeom>
          <a:noFill/>
          <a:ln w="9525">
            <a:prstDash val="solid"/>
            <a:headEnd type="none" w="med" len="med"/>
            <a:tailEnd type="none" w="med" len="med"/>
          </a:ln>
        </p:spPr>
      </p:sp>
      <p:sp>
        <p:nvSpPr>
          <p:cNvPr id="7" name="Shape 7"/>
          <p:cNvSpPr/>
          <p:nvPr/>
        </p:nvSpPr>
        <p:spPr>
          <a:xfrm>
            <a:off x="456002" y="0"/>
            <a:ext cx="0" cy="6858000"/>
          </a:xfrm>
          <a:prstGeom prst="line">
            <a:avLst/>
          </a:prstGeom>
          <a:ln>
            <a:noFill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  <p:sp>
        <p:nvSpPr>
          <p:cNvPr id="8" name="Shape 8"/>
          <p:cNvSpPr/>
          <p:nvPr/>
        </p:nvSpPr>
        <p:spPr>
          <a:xfrm>
            <a:off x="11719194" y="22998"/>
            <a:ext cx="0" cy="6858000"/>
          </a:xfrm>
          <a:prstGeom prst="line">
            <a:avLst/>
          </a:prstGeom>
          <a:ln>
            <a:noFill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目录页">
    <p:spTree>
      <p:nvGrpSpPr>
        <p:cNvPr id="1" name="Group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标题和内容">
    <p:spTree>
      <p:nvGrpSpPr>
        <p:cNvPr id="1" name="Group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/>
        </p:nvSpPr>
        <p:spPr>
          <a:xfrm>
            <a:off x="3" y="904834"/>
            <a:ext cx="12192000" cy="0"/>
          </a:xfrm>
          <a:prstGeom prst="line">
            <a:avLst/>
          </a:prstGeom>
          <a:ln w="6350">
            <a:solidFill>
              <a:srgbClr val="0070C0"/>
            </a:solidFill>
            <a:prstDash val="solid"/>
          </a:ln>
        </p:spPr>
        <p:style>
          <a:lnRef idx="0">
            <a:scrgbClr r="0" g="0" b="0"/>
          </a:lnRef>
          <a:fillRef idx="0">
            <a:schemeClr val="accent1"/>
          </a:fillRef>
          <a:effectRef idx="0">
            <a:scrgbClr r="0" g="0" b="0"/>
          </a:effectRef>
          <a:fontRef idx="none"/>
        </p:style>
        <p:txBody>
          <a:bodyPr/>
          <a:lstStyle/>
          <a:p>
            <a:endParaRPr lang="ru-RU"/>
          </a:p>
        </p:txBody>
      </p:sp>
      <p:grpSp>
        <p:nvGrpSpPr>
          <p:cNvPr id="12" name="Shape 12"/>
          <p:cNvGrpSpPr/>
          <p:nvPr/>
        </p:nvGrpSpPr>
        <p:grpSpPr>
          <a:xfrm>
            <a:off x="0" y="349624"/>
            <a:ext cx="713148" cy="405539"/>
            <a:chOff x="0" y="0"/>
            <a:chExt cx="713148" cy="405539"/>
          </a:xfrm>
        </p:grpSpPr>
        <p:sp>
          <p:nvSpPr>
            <p:cNvPr id="13" name="Shape 13"/>
            <p:cNvSpPr/>
            <p:nvPr/>
          </p:nvSpPr>
          <p:spPr>
            <a:xfrm>
              <a:off x="0" y="0"/>
              <a:ext cx="307608" cy="40553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lIns="91440" tIns="45720" rIns="91440" bIns="45720" anchor="ctr"/>
            <a:lstStyle/>
            <a:p>
              <a:pPr marL="0" indent="0" algn="ctr"/>
              <a:endParaRPr sz="19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" name="Shape 14"/>
            <p:cNvSpPr/>
            <p:nvPr/>
          </p:nvSpPr>
          <p:spPr>
            <a:xfrm>
              <a:off x="307608" y="0"/>
              <a:ext cx="405538" cy="405539"/>
            </a:xfrm>
            <a:prstGeom prst="rect">
              <a:avLst/>
            </a:prstGeom>
            <a:solidFill>
              <a:srgbClr val="C3002F"/>
            </a:solidFill>
            <a:ln>
              <a:noFill/>
            </a:ln>
          </p:spPr>
          <p:txBody>
            <a:bodyPr lIns="91440" tIns="45720" rIns="91440" bIns="45720" anchor="ctr"/>
            <a:lstStyle/>
            <a:p>
              <a:pPr marL="0" indent="0" algn="ctr"/>
              <a:endParaRPr sz="19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</p:grpSp>
      <p:pic>
        <p:nvPicPr>
          <p:cNvPr id="16" name="Picture 1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11289003" y="32996"/>
            <a:ext cx="837021" cy="76831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Group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defPPr/>
      <a:lvl1pPr lvl="0" algn="l">
        <a:lnSpc>
          <a:spcPct val="90000"/>
        </a:lnSpc>
        <a:buNone/>
        <a:defRPr sz="2800" b="1">
          <a:solidFill>
            <a:schemeClr val="tx1">
              <a:lumMod val="75000"/>
              <a:lumOff val="25000"/>
            </a:schemeClr>
          </a:solidFill>
          <a:latin typeface="微软雅黑"/>
          <a:ea typeface="微软雅黑"/>
          <a:cs typeface="微软雅黑"/>
        </a:defRPr>
      </a:lvl1pPr>
    </p:titleStyle>
    <p:bodyStyle>
      <a:defPPr/>
      <a:lvl1pPr marL="228600" lvl="0" indent="-228600" algn="l">
        <a:lnSpc>
          <a:spcPct val="150000"/>
        </a:lnSpc>
        <a:spcBef>
          <a:spcPts val="1000"/>
        </a:spcBef>
        <a:buFont typeface="Arial"/>
        <a:buChar char="•"/>
        <a:defRPr sz="2800">
          <a:solidFill>
            <a:schemeClr val="tx1">
              <a:lumMod val="75000"/>
              <a:lumOff val="25000"/>
            </a:schemeClr>
          </a:solidFill>
          <a:latin typeface="微软雅黑"/>
          <a:ea typeface="微软雅黑"/>
          <a:cs typeface="微软雅黑"/>
        </a:defRPr>
      </a:lvl1pPr>
      <a:lvl2pPr marL="685800" lvl="1" indent="-228600" algn="l">
        <a:lnSpc>
          <a:spcPct val="150000"/>
        </a:lnSpc>
        <a:spcBef>
          <a:spcPts val="500"/>
        </a:spcBef>
        <a:buFont typeface="Wingdings"/>
        <a:buChar char="Ø"/>
        <a:defRPr sz="2400">
          <a:solidFill>
            <a:schemeClr val="tx1">
              <a:lumMod val="75000"/>
              <a:lumOff val="25000"/>
            </a:schemeClr>
          </a:solidFill>
          <a:latin typeface="微软雅黑"/>
          <a:ea typeface="微软雅黑"/>
          <a:cs typeface="微软雅黑"/>
        </a:defRPr>
      </a:lvl2pPr>
      <a:lvl3pPr marL="1143000" lvl="2" indent="-228600" algn="l">
        <a:lnSpc>
          <a:spcPct val="150000"/>
        </a:lnSpc>
        <a:spcBef>
          <a:spcPts val="500"/>
        </a:spcBef>
        <a:buFont typeface="Arial"/>
        <a:buChar char="•"/>
        <a:defRPr sz="2000">
          <a:solidFill>
            <a:schemeClr val="tx1">
              <a:lumMod val="75000"/>
              <a:lumOff val="25000"/>
            </a:schemeClr>
          </a:solidFill>
          <a:latin typeface="微软雅黑"/>
          <a:ea typeface="微软雅黑"/>
          <a:cs typeface="微软雅黑"/>
        </a:defRPr>
      </a:lvl3pPr>
      <a:lvl4pPr marL="1600200" lvl="3" indent="-228600" algn="l">
        <a:lnSpc>
          <a:spcPct val="150000"/>
        </a:lnSpc>
        <a:spcBef>
          <a:spcPts val="500"/>
        </a:spcBef>
        <a:buFont typeface="Wingdings"/>
        <a:buChar char="Ø"/>
        <a:defRPr sz="1900">
          <a:solidFill>
            <a:schemeClr val="tx1">
              <a:lumMod val="75000"/>
              <a:lumOff val="25000"/>
            </a:schemeClr>
          </a:solidFill>
          <a:latin typeface="微软雅黑"/>
          <a:ea typeface="微软雅黑"/>
          <a:cs typeface="微软雅黑"/>
        </a:defRPr>
      </a:lvl4pPr>
      <a:lvl5pPr marL="2057400" lvl="4" indent="-228600" algn="l">
        <a:lnSpc>
          <a:spcPct val="150000"/>
        </a:lnSpc>
        <a:spcBef>
          <a:spcPts val="500"/>
        </a:spcBef>
        <a:buFont typeface="Arial"/>
        <a:buChar char="•"/>
        <a:defRPr sz="1900">
          <a:solidFill>
            <a:schemeClr val="tx1">
              <a:lumMod val="75000"/>
              <a:lumOff val="25000"/>
            </a:schemeClr>
          </a:solidFill>
          <a:latin typeface="微软雅黑"/>
          <a:ea typeface="微软雅黑"/>
          <a:cs typeface="微软雅黑"/>
        </a:defRPr>
      </a:lvl5pPr>
      <a:lvl6pPr marL="2514600" lvl="5" indent="-228600" algn="l">
        <a:lnSpc>
          <a:spcPct val="90000"/>
        </a:lnSpc>
        <a:spcBef>
          <a:spcPts val="500"/>
        </a:spcBef>
        <a:buFont typeface="Arial"/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>
        <a:lnSpc>
          <a:spcPct val="90000"/>
        </a:lnSpc>
        <a:spcBef>
          <a:spcPts val="500"/>
        </a:spcBef>
        <a:buFont typeface="Arial"/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>
        <a:lnSpc>
          <a:spcPct val="90000"/>
        </a:lnSpc>
        <a:spcBef>
          <a:spcPts val="500"/>
        </a:spcBef>
        <a:buFont typeface="Arial"/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>
        <a:lnSpc>
          <a:spcPct val="90000"/>
        </a:lnSpc>
        <a:spcBef>
          <a:spcPts val="500"/>
        </a:spcBef>
        <a:buFont typeface="Arial"/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/>
      <a:lvl1pPr marL="0" lvl="0" indent="0" algn="l"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>
        <a:defRPr sz="190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>
        <a:defRPr sz="190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>
        <a:defRPr sz="190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>
        <a:defRPr sz="190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>
        <a:defRPr sz="190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>
        <a:defRPr sz="190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>
        <a:defRPr sz="190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>
        <a:defRPr sz="19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Group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/>
        </p:nvSpPr>
        <p:spPr>
          <a:xfrm>
            <a:off x="1235777" y="4529340"/>
            <a:ext cx="9703297" cy="707885"/>
          </a:xfrm>
          <a:prstGeom prst="rect">
            <a:avLst/>
          </a:prstGeom>
        </p:spPr>
        <p:txBody>
          <a:bodyPr wrap="none" lIns="91440" tIns="45720" rIns="91440" bIns="45720">
            <a:spAutoFit/>
          </a:bodyPr>
          <a:lstStyle/>
          <a:p>
            <a:pPr marL="0" indent="0" algn="ctr"/>
            <a:r>
              <a:rPr sz="4000" b="1">
                <a:solidFill>
                  <a:schemeClr val="bg1"/>
                </a:solidFill>
                <a:latin typeface="Myriad Pro"/>
                <a:ea typeface="Myriad Pro"/>
                <a:cs typeface="Myriad Pro"/>
              </a:rPr>
              <a:t>ЗАЯВКА НА ДИЛЕРСТВО ОТ КАНДИДАТА</a:t>
            </a:r>
          </a:p>
        </p:txBody>
      </p:sp>
      <p:pic>
        <p:nvPicPr>
          <p:cNvPr id="20" name="Picture 20"/>
          <p:cNvPicPr/>
          <p:nvPr/>
        </p:nvPicPr>
        <p:blipFill>
          <a:blip r:embed="rId2"/>
          <a:stretch/>
        </p:blipFill>
        <p:spPr>
          <a:xfrm>
            <a:off x="4698999" y="953081"/>
            <a:ext cx="2997202" cy="275115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/>
        </p:nvSpPr>
        <p:spPr>
          <a:xfrm>
            <a:off x="708025" y="281921"/>
            <a:ext cx="7035192" cy="492443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/>
          <a:p>
            <a:pPr marL="0" indent="0" algn="l">
              <a:lnSpc>
                <a:spcPct val="90000"/>
              </a:lnSpc>
            </a:pPr>
            <a:r>
              <a:rPr sz="2600" b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СХЕМА ГЕНЕРАЛЬНОГО ПЛАНА ЗДАНИЯ</a:t>
            </a:r>
            <a:endParaRPr sz="2600" b="1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>
            <a:off x="708025" y="273050"/>
            <a:ext cx="11137237" cy="571480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/>
          <a:p>
            <a:r>
              <a:rPr sz="260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ПЛАНИРОВКА ДЦ </a:t>
            </a:r>
          </a:p>
        </p:txBody>
      </p:sp>
      <p:graphicFrame>
        <p:nvGraphicFramePr>
          <p:cNvPr id="50" name="Table 50"/>
          <p:cNvGraphicFramePr/>
          <p:nvPr/>
        </p:nvGraphicFramePr>
        <p:xfrm>
          <a:off x="268251" y="1578634"/>
          <a:ext cx="3898307" cy="3329797"/>
        </p:xfrm>
        <a:graphic>
          <a:graphicData uri="http://schemas.openxmlformats.org/drawingml/2006/table">
            <a:tbl>
              <a:tblPr firstRow="1" bandRow="1"/>
              <a:tblGrid>
                <a:gridCol w="22069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13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09932">
                <a:tc>
                  <a:txBody>
                    <a:bodyPr/>
                    <a:lstStyle/>
                    <a:p>
                      <a:pPr marL="90805" marR="224154" indent="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spc="-10">
                          <a:latin typeface="微软雅黑"/>
                          <a:ea typeface="微软雅黑"/>
                          <a:cs typeface="微软雅黑"/>
                        </a:rPr>
                        <a:t>Шоурум </a:t>
                      </a:r>
                    </a:p>
                    <a:p>
                      <a:pPr marL="90805" marR="224154" indent="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(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Ра</a:t>
                      </a: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з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мер: </a:t>
                      </a: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Длина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*</a:t>
                      </a: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Ширина)</a:t>
                      </a:r>
                      <a:endParaRPr sz="1400"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0" marR="0" marT="49107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400" b="0" i="0" u="none" strike="noStrike" cap="none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м</a:t>
                      </a:r>
                      <a:r>
                        <a:rPr sz="1400" b="0" i="0" u="none" strike="noStrike" cap="none" baseline="300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sz="1400" b="0" i="0" u="none" strike="noStrike" cap="none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400" b="0" i="0" u="none" strike="noStrike" cap="none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 m x m)</a:t>
                      </a:r>
                    </a:p>
                  </a:txBody>
                  <a:tcPr marT="34290" marB="3429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9932">
                <a:tc>
                  <a:txBody>
                    <a:bodyPr/>
                    <a:lstStyle/>
                    <a:p>
                      <a:pPr marL="90805" marR="149860" indent="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Слеса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р</a:t>
                      </a:r>
                      <a:r>
                        <a:rPr sz="1400" spc="-10">
                          <a:latin typeface="微软雅黑"/>
                          <a:ea typeface="微软雅黑"/>
                          <a:cs typeface="微软雅黑"/>
                        </a:rPr>
                        <a:t>н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ый </a:t>
                      </a:r>
                      <a:r>
                        <a:rPr sz="1400" spc="-15">
                          <a:latin typeface="微软雅黑"/>
                          <a:ea typeface="微软雅黑"/>
                          <a:cs typeface="微软雅黑"/>
                        </a:rPr>
                        <a:t>ц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ех</a:t>
                      </a:r>
                    </a:p>
                    <a:p>
                      <a:pPr marL="90805" marR="149860" indent="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(Размер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: </a:t>
                      </a: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Длина</a:t>
                      </a:r>
                      <a:r>
                        <a:rPr sz="1400" spc="10"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*</a:t>
                      </a: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Ширина)</a:t>
                      </a:r>
                      <a:endParaRPr sz="1400"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0" marR="0" marT="49107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400" b="0" i="0" u="none" strike="noStrike" cap="none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м</a:t>
                      </a:r>
                      <a:r>
                        <a:rPr sz="1400" b="0" i="0" u="none" strike="noStrike" cap="none" baseline="300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sz="1400" b="0" i="0" u="none" strike="noStrike" cap="none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400" b="0" i="0" u="none" strike="noStrike" cap="none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 m x m)</a:t>
                      </a:r>
                    </a:p>
                  </a:txBody>
                  <a:tcPr marT="34290" marB="3429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9933">
                <a:tc>
                  <a:txBody>
                    <a:bodyPr/>
                    <a:lstStyle/>
                    <a:p>
                      <a:pPr marL="90805" marR="168275" indent="0">
                        <a:lnSpc>
                          <a:spcPct val="110100"/>
                        </a:lnSpc>
                        <a:spcBef>
                          <a:spcPts val="145"/>
                        </a:spcBef>
                      </a:pPr>
                      <a:r>
                        <a:rPr sz="1400" spc="-10">
                          <a:latin typeface="微软雅黑"/>
                          <a:ea typeface="微软雅黑"/>
                          <a:cs typeface="微软雅黑"/>
                        </a:rPr>
                        <a:t>Кузовной </a:t>
                      </a: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цех 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</a:p>
                    <a:p>
                      <a:pPr marL="90805" marR="168275" indent="0">
                        <a:lnSpc>
                          <a:spcPct val="110100"/>
                        </a:lnSpc>
                        <a:spcBef>
                          <a:spcPts val="145"/>
                        </a:spcBef>
                      </a:pP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(Размер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: </a:t>
                      </a: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Длина</a:t>
                      </a:r>
                      <a:r>
                        <a:rPr sz="1400">
                          <a:latin typeface="微软雅黑"/>
                          <a:ea typeface="微软雅黑"/>
                          <a:cs typeface="微软雅黑"/>
                        </a:rPr>
                        <a:t>*</a:t>
                      </a:r>
                      <a:r>
                        <a:rPr sz="1400" spc="-5">
                          <a:latin typeface="微软雅黑"/>
                          <a:ea typeface="微软雅黑"/>
                          <a:cs typeface="微软雅黑"/>
                        </a:rPr>
                        <a:t>Ширина)</a:t>
                      </a:r>
                      <a:endParaRPr sz="1400"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0" marR="0" marT="24553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400" b="0" i="0" u="none" strike="noStrike" cap="none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м</a:t>
                      </a:r>
                      <a:r>
                        <a:rPr sz="1400" b="0" i="0" u="none" strike="noStrike" cap="none" baseline="300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sz="1400" b="0" i="0" u="none" strike="noStrike" cap="none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400" b="0" i="0" u="none" strike="noStrike" cap="none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 m x m)</a:t>
                      </a:r>
                    </a:p>
                  </a:txBody>
                  <a:tcPr marT="34290" marB="3429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2" name="Picture 5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166558" y="1300643"/>
            <a:ext cx="7619878" cy="4039453"/>
          </a:xfrm>
          <a:prstGeom prst="rect">
            <a:avLst/>
          </a:prstGeom>
        </p:spPr>
      </p:pic>
      <p:sp>
        <p:nvSpPr>
          <p:cNvPr id="53" name="Shape 53"/>
          <p:cNvSpPr/>
          <p:nvPr/>
        </p:nvSpPr>
        <p:spPr>
          <a:xfrm>
            <a:off x="7409098" y="3290181"/>
            <a:ext cx="3122990" cy="417352"/>
          </a:xfrm>
          <a:prstGeom prst="rect">
            <a:avLst/>
          </a:prstGeom>
          <a:solidFill>
            <a:srgbClr val="39AEB2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>
            <a:defPPr/>
            <a:lvl1pPr marL="0" lvl="0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2800"/>
              <a:t>Пример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713690" y="273050"/>
            <a:ext cx="8352928" cy="571480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defPPr/>
            <a:lvl1pPr marL="0" lvl="0" indent="0" algn="l">
              <a:defRPr sz="2400">
                <a:solidFill>
                  <a:srgbClr val="4C4C4C"/>
                </a:solidFill>
                <a:latin typeface="微软雅黑"/>
                <a:ea typeface="微软雅黑"/>
                <a:cs typeface="微软雅黑"/>
              </a:defRPr>
            </a:lvl1pPr>
            <a:lvl2pPr marL="457200" lvl="1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2pPr>
            <a:lvl3pPr marL="914400" lvl="2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3pPr>
            <a:lvl4pPr marL="1371600" lvl="3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4pPr>
            <a:lvl5pPr marL="1828800" lvl="4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5pPr>
            <a:lvl6pPr marL="457200" lvl="5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6pPr>
            <a:lvl7pPr marL="914400" lvl="6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7pPr>
            <a:lvl8pPr marL="1371600" lvl="7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8pPr>
            <a:lvl9pPr marL="1828800" lvl="8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9pPr>
          </a:lstStyle>
          <a:p>
            <a:pPr>
              <a:lnSpc>
                <a:spcPct val="90000"/>
              </a:lnSpc>
            </a:pPr>
            <a:r>
              <a:rPr sz="2600" b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СУЩЕСТВУЮЩИЙ ВИД (ФОТО)</a:t>
            </a:r>
          </a:p>
        </p:txBody>
      </p:sp>
      <p:sp>
        <p:nvSpPr>
          <p:cNvPr id="56" name="Shape 56"/>
          <p:cNvSpPr/>
          <p:nvPr/>
        </p:nvSpPr>
        <p:spPr>
          <a:xfrm>
            <a:off x="6229400" y="3932782"/>
            <a:ext cx="4032248" cy="2448743"/>
          </a:xfrm>
          <a:prstGeom prst="rect">
            <a:avLst/>
          </a:prstGeom>
          <a:solidFill>
            <a:srgbClr val="39AEB2">
              <a:alpha val="2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Дополнительное фото</a:t>
            </a:r>
          </a:p>
        </p:txBody>
      </p:sp>
      <p:sp>
        <p:nvSpPr>
          <p:cNvPr id="57" name="Shape 57"/>
          <p:cNvSpPr/>
          <p:nvPr/>
        </p:nvSpPr>
        <p:spPr>
          <a:xfrm>
            <a:off x="6229202" y="1341436"/>
            <a:ext cx="4032250" cy="2448743"/>
          </a:xfrm>
          <a:prstGeom prst="rect">
            <a:avLst/>
          </a:prstGeom>
          <a:solidFill>
            <a:srgbClr val="39AEB2">
              <a:alpha val="2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Фото участка по фасаду справа</a:t>
            </a:r>
          </a:p>
        </p:txBody>
      </p:sp>
      <p:sp>
        <p:nvSpPr>
          <p:cNvPr id="58" name="Shape 58"/>
          <p:cNvSpPr/>
          <p:nvPr/>
        </p:nvSpPr>
        <p:spPr>
          <a:xfrm>
            <a:off x="1980730" y="3933723"/>
            <a:ext cx="4032250" cy="2448743"/>
          </a:xfrm>
          <a:prstGeom prst="rect">
            <a:avLst/>
          </a:prstGeom>
          <a:solidFill>
            <a:srgbClr val="39AEB2">
              <a:alpha val="2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Дополнительное фото</a:t>
            </a:r>
          </a:p>
        </p:txBody>
      </p:sp>
      <p:sp>
        <p:nvSpPr>
          <p:cNvPr id="59" name="Shape 59"/>
          <p:cNvSpPr/>
          <p:nvPr/>
        </p:nvSpPr>
        <p:spPr>
          <a:xfrm>
            <a:off x="1980927" y="1340965"/>
            <a:ext cx="4032250" cy="2448743"/>
          </a:xfrm>
          <a:prstGeom prst="rect">
            <a:avLst/>
          </a:prstGeom>
          <a:solidFill>
            <a:srgbClr val="39AEB2">
              <a:alpha val="2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Фото участка по фасаду слева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>
            <a:off x="708025" y="283255"/>
            <a:ext cx="8352928" cy="571480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defPPr/>
            <a:lvl1pPr marL="0" lvl="0" indent="0" algn="l">
              <a:defRPr sz="2400">
                <a:solidFill>
                  <a:srgbClr val="4C4C4C"/>
                </a:solidFill>
                <a:latin typeface="微软雅黑"/>
                <a:ea typeface="微软雅黑"/>
                <a:cs typeface="微软雅黑"/>
              </a:defRPr>
            </a:lvl1pPr>
            <a:lvl2pPr marL="457200" lvl="1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2pPr>
            <a:lvl3pPr marL="914400" lvl="2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3pPr>
            <a:lvl4pPr marL="1371600" lvl="3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4pPr>
            <a:lvl5pPr marL="1828800" lvl="4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5pPr>
            <a:lvl6pPr marL="457200" lvl="5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6pPr>
            <a:lvl7pPr marL="914400" lvl="6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7pPr>
            <a:lvl8pPr marL="1371600" lvl="7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8pPr>
            <a:lvl9pPr marL="1828800" lvl="8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9pPr>
          </a:lstStyle>
          <a:p>
            <a:pPr>
              <a:lnSpc>
                <a:spcPct val="90000"/>
              </a:lnSpc>
            </a:pPr>
            <a:r>
              <a:rPr sz="2600" b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СУЩЕСТВУЮЩИЙ ВИД (ФОТО)</a:t>
            </a:r>
          </a:p>
        </p:txBody>
      </p:sp>
      <p:sp>
        <p:nvSpPr>
          <p:cNvPr id="62" name="Shape 62"/>
          <p:cNvSpPr/>
          <p:nvPr/>
        </p:nvSpPr>
        <p:spPr>
          <a:xfrm>
            <a:off x="6302552" y="3750409"/>
            <a:ext cx="4032248" cy="2448742"/>
          </a:xfrm>
          <a:prstGeom prst="rect">
            <a:avLst/>
          </a:prstGeom>
          <a:solidFill>
            <a:srgbClr val="39AEB2">
              <a:alpha val="2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Дополнительное фото</a:t>
            </a:r>
          </a:p>
        </p:txBody>
      </p:sp>
      <p:sp>
        <p:nvSpPr>
          <p:cNvPr id="63" name="Shape 63"/>
          <p:cNvSpPr/>
          <p:nvPr/>
        </p:nvSpPr>
        <p:spPr>
          <a:xfrm>
            <a:off x="6302354" y="1159064"/>
            <a:ext cx="4032250" cy="2448742"/>
          </a:xfrm>
          <a:prstGeom prst="rect">
            <a:avLst/>
          </a:prstGeom>
          <a:solidFill>
            <a:srgbClr val="39AEB2">
              <a:alpha val="2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Фото сервиса</a:t>
            </a:r>
          </a:p>
        </p:txBody>
      </p:sp>
      <p:sp>
        <p:nvSpPr>
          <p:cNvPr id="64" name="Shape 64"/>
          <p:cNvSpPr/>
          <p:nvPr/>
        </p:nvSpPr>
        <p:spPr>
          <a:xfrm>
            <a:off x="2053882" y="3751352"/>
            <a:ext cx="4032250" cy="2448743"/>
          </a:xfrm>
          <a:prstGeom prst="rect">
            <a:avLst/>
          </a:prstGeom>
          <a:solidFill>
            <a:srgbClr val="39AEB2">
              <a:alpha val="2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Дополнительное фото</a:t>
            </a:r>
          </a:p>
        </p:txBody>
      </p:sp>
      <p:sp>
        <p:nvSpPr>
          <p:cNvPr id="65" name="Shape 65"/>
          <p:cNvSpPr/>
          <p:nvPr/>
        </p:nvSpPr>
        <p:spPr>
          <a:xfrm>
            <a:off x="2054080" y="1158593"/>
            <a:ext cx="4032250" cy="2448743"/>
          </a:xfrm>
          <a:prstGeom prst="rect">
            <a:avLst/>
          </a:prstGeom>
          <a:solidFill>
            <a:srgbClr val="39AEB2">
              <a:alpha val="2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Фото сервиса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708025" y="281497"/>
            <a:ext cx="8352928" cy="571480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defPPr/>
            <a:lvl1pPr marL="0" lvl="0" indent="0" algn="l">
              <a:defRPr sz="2400">
                <a:solidFill>
                  <a:srgbClr val="4C4C4C"/>
                </a:solidFill>
                <a:latin typeface="微软雅黑"/>
                <a:ea typeface="微软雅黑"/>
                <a:cs typeface="微软雅黑"/>
              </a:defRPr>
            </a:lvl1pPr>
            <a:lvl2pPr marL="457200" lvl="1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2pPr>
            <a:lvl3pPr marL="914400" lvl="2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3pPr>
            <a:lvl4pPr marL="1371600" lvl="3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4pPr>
            <a:lvl5pPr marL="1828800" lvl="4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5pPr>
            <a:lvl6pPr marL="457200" lvl="5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6pPr>
            <a:lvl7pPr marL="914400" lvl="6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7pPr>
            <a:lvl8pPr marL="1371600" lvl="7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8pPr>
            <a:lvl9pPr marL="1828800" lvl="8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9pPr>
          </a:lstStyle>
          <a:p>
            <a:pPr>
              <a:lnSpc>
                <a:spcPct val="90000"/>
              </a:lnSpc>
            </a:pPr>
            <a:r>
              <a:rPr sz="2600" b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СУЩЕСТВУЮЩИЙ ВИД (ФОТО)</a:t>
            </a:r>
          </a:p>
        </p:txBody>
      </p:sp>
      <p:sp>
        <p:nvSpPr>
          <p:cNvPr id="68" name="Shape 68"/>
          <p:cNvSpPr/>
          <p:nvPr/>
        </p:nvSpPr>
        <p:spPr>
          <a:xfrm>
            <a:off x="6366560" y="3631538"/>
            <a:ext cx="4032250" cy="2448742"/>
          </a:xfrm>
          <a:prstGeom prst="rect">
            <a:avLst/>
          </a:prstGeom>
          <a:solidFill>
            <a:srgbClr val="39AEB2">
              <a:alpha val="2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Дополнительное фото</a:t>
            </a:r>
          </a:p>
        </p:txBody>
      </p:sp>
      <p:sp>
        <p:nvSpPr>
          <p:cNvPr id="69" name="Shape 69"/>
          <p:cNvSpPr/>
          <p:nvPr/>
        </p:nvSpPr>
        <p:spPr>
          <a:xfrm>
            <a:off x="6366362" y="1040192"/>
            <a:ext cx="4032248" cy="2448743"/>
          </a:xfrm>
          <a:prstGeom prst="rect">
            <a:avLst/>
          </a:prstGeom>
          <a:solidFill>
            <a:srgbClr val="39AEB2">
              <a:alpha val="2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Дополнительное салона</a:t>
            </a:r>
          </a:p>
        </p:txBody>
      </p:sp>
      <p:sp>
        <p:nvSpPr>
          <p:cNvPr id="70" name="Shape 70"/>
          <p:cNvSpPr/>
          <p:nvPr/>
        </p:nvSpPr>
        <p:spPr>
          <a:xfrm>
            <a:off x="2117890" y="3632479"/>
            <a:ext cx="4032250" cy="2448742"/>
          </a:xfrm>
          <a:prstGeom prst="rect">
            <a:avLst/>
          </a:prstGeom>
          <a:solidFill>
            <a:srgbClr val="39AEB2">
              <a:alpha val="2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Дополнительное фото</a:t>
            </a:r>
          </a:p>
        </p:txBody>
      </p:sp>
      <p:sp>
        <p:nvSpPr>
          <p:cNvPr id="71" name="Shape 71"/>
          <p:cNvSpPr/>
          <p:nvPr/>
        </p:nvSpPr>
        <p:spPr>
          <a:xfrm>
            <a:off x="2118088" y="1039721"/>
            <a:ext cx="4032250" cy="2448742"/>
          </a:xfrm>
          <a:prstGeom prst="rect">
            <a:avLst/>
          </a:prstGeom>
          <a:solidFill>
            <a:srgbClr val="39AEB2">
              <a:alpha val="20000"/>
            </a:srgbClr>
          </a:solidFill>
          <a:ln w="952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lIns="91440" tIns="45720" rIns="91440" bIns="45720" anchor="ctr"/>
          <a:lstStyle>
            <a:defPPr/>
            <a:lvl1pPr marL="0" lvl="0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1pPr>
            <a:lvl2pPr marL="457200" lvl="1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2pPr>
            <a:lvl3pPr marL="914400" lvl="2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3pPr>
            <a:lvl4pPr marL="1371600" lvl="3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4pPr>
            <a:lvl5pPr marL="1828800" lvl="4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5pPr>
            <a:lvl6pPr marL="2286000" lvl="5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6pPr>
            <a:lvl7pPr marL="2743200" lvl="6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7pPr>
            <a:lvl8pPr marL="3200400" lvl="7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8pPr>
            <a:lvl9pPr marL="3657600" lvl="8" indent="0" algn="l">
              <a:defRPr sz="1600">
                <a:solidFill>
                  <a:schemeClr val="tx1"/>
                </a:solidFill>
                <a:latin typeface="Arial"/>
                <a:ea typeface="Arial"/>
                <a:cs typeface="Arial"/>
              </a:defRPr>
            </a:lvl9pPr>
          </a:lstStyle>
          <a:p>
            <a:pPr algn="ctr"/>
            <a:r>
              <a:rPr>
                <a:latin typeface="微软雅黑"/>
                <a:ea typeface="微软雅黑"/>
                <a:cs typeface="微软雅黑"/>
              </a:rPr>
              <a:t>Дополнительное салона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Group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Picture 74"/>
          <p:cNvPicPr/>
          <p:nvPr/>
        </p:nvPicPr>
        <p:blipFill>
          <a:blip r:embed="rId2"/>
          <a:stretch/>
        </p:blipFill>
        <p:spPr>
          <a:xfrm>
            <a:off x="4038600" y="1197795"/>
            <a:ext cx="4318000" cy="3963530"/>
          </a:xfrm>
          <a:prstGeom prst="rect">
            <a:avLst/>
          </a:prstGeom>
        </p:spPr>
      </p:pic>
      <p:sp>
        <p:nvSpPr>
          <p:cNvPr id="75" name="Shape 75"/>
          <p:cNvSpPr/>
          <p:nvPr/>
        </p:nvSpPr>
        <p:spPr>
          <a:xfrm>
            <a:off x="1490801" y="5054633"/>
            <a:ext cx="9413603" cy="707885"/>
          </a:xfrm>
          <a:prstGeom prst="rect">
            <a:avLst/>
          </a:prstGeom>
        </p:spPr>
        <p:txBody>
          <a:bodyPr wrap="none" lIns="91440" tIns="45720" rIns="91440" bIns="45720">
            <a:spAutoFit/>
          </a:bodyPr>
          <a:lstStyle/>
          <a:p>
            <a:pPr marL="0" indent="0" algn="ctr"/>
            <a:r>
              <a:rPr sz="4000" b="1">
                <a:solidFill>
                  <a:schemeClr val="bg1"/>
                </a:solidFill>
                <a:latin typeface="Myriad Pro"/>
                <a:ea typeface="Myriad Pro"/>
                <a:cs typeface="Myriad Pro"/>
              </a:rPr>
              <a:t>СПАСИБО ЗА ВАШЕ ПРЕДЛОЖЕНИЕ!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710938" y="284528"/>
            <a:ext cx="11137237" cy="604471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/>
          <a:p>
            <a:r>
              <a:rPr sz="260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ОБЩАЯ ИНФОРМАЦИЯ О КОМПАНИИ</a:t>
            </a:r>
          </a:p>
        </p:txBody>
      </p:sp>
      <p:graphicFrame>
        <p:nvGraphicFramePr>
          <p:cNvPr id="23" name="Table 23"/>
          <p:cNvGraphicFramePr/>
          <p:nvPr/>
        </p:nvGraphicFramePr>
        <p:xfrm>
          <a:off x="431370" y="1244131"/>
          <a:ext cx="11329259" cy="5024560"/>
        </p:xfrm>
        <a:graphic>
          <a:graphicData uri="http://schemas.openxmlformats.org/drawingml/2006/table">
            <a:tbl>
              <a:tblPr/>
              <a:tblGrid>
                <a:gridCol w="3069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60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6560">
                <a:tc gridSpan="2"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2100" b="1" i="0" u="none" strike="noStrike" cap="none" baseline="0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Контактная информация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9AEB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000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Юридическое наименование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000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ИНН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8000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Юридический адрес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8000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Фактический адрес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8000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Торговое название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8000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Контакты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Table 25"/>
          <p:cNvGraphicFramePr/>
          <p:nvPr/>
        </p:nvGraphicFramePr>
        <p:xfrm>
          <a:off x="335361" y="1111035"/>
          <a:ext cx="11513739" cy="2595187"/>
        </p:xfrm>
        <a:graphic>
          <a:graphicData uri="http://schemas.openxmlformats.org/drawingml/2006/table">
            <a:tbl>
              <a:tblPr/>
              <a:tblGrid>
                <a:gridCol w="2436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9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805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69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6067">
                <a:tc gridSpan="4"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2100" b="1" i="0" u="none" strike="noStrike" cap="none" baseline="0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Учредители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9AEB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000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ФИО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000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Дата рождения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0000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Сумма уставного капитала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0000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Доля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6" name="Table 26"/>
          <p:cNvGraphicFramePr/>
          <p:nvPr/>
        </p:nvGraphicFramePr>
        <p:xfrm>
          <a:off x="335360" y="3954773"/>
          <a:ext cx="11513740" cy="2487520"/>
        </p:xfrm>
        <a:graphic>
          <a:graphicData uri="http://schemas.openxmlformats.org/drawingml/2006/table">
            <a:tbl>
              <a:tblPr/>
              <a:tblGrid>
                <a:gridCol w="2407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6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09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09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6560">
                <a:tc gridSpan="4"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2100" b="1" i="0" u="none" strike="noStrike" cap="none" baseline="0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Руководители проекта</a:t>
                      </a:r>
                      <a:endParaRPr sz="2100" b="0" i="0" u="none" strike="noStrike" cap="none" baseline="0">
                        <a:solidFill>
                          <a:schemeClr val="bg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9AEB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Должность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4000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ФИО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4000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Контакты</a:t>
                      </a: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7" name="Shape 27"/>
          <p:cNvSpPr/>
          <p:nvPr/>
        </p:nvSpPr>
        <p:spPr>
          <a:xfrm>
            <a:off x="709106" y="285720"/>
            <a:ext cx="8363187" cy="576763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/>
          <a:p>
            <a:pPr marL="0" indent="0" algn="l">
              <a:lnSpc>
                <a:spcPct val="90000"/>
              </a:lnSpc>
            </a:pPr>
            <a:r>
              <a:rPr sz="2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ИНФОРМАЦИЯ ОБ УЧР</a:t>
            </a:r>
            <a:r>
              <a:rPr lang="ru-RU" sz="2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Е</a:t>
            </a:r>
            <a:r>
              <a:rPr sz="2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ДИТЕЛЯХ И РУКОВО</a:t>
            </a:r>
            <a:r>
              <a:rPr lang="ru-RU" sz="2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Д</a:t>
            </a:r>
            <a:r>
              <a:rPr sz="2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ИТЕЛЯХ</a:t>
            </a:r>
            <a:endParaRPr sz="2600" b="1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/>
        </p:nvSpPr>
        <p:spPr>
          <a:xfrm>
            <a:off x="714052" y="274809"/>
            <a:ext cx="11046656" cy="574137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>
            <a:defPPr/>
            <a:lvl1pPr marL="0" lvl="0" indent="0" algn="l">
              <a:defRPr sz="2400">
                <a:solidFill>
                  <a:srgbClr val="4C4C4C"/>
                </a:solidFill>
                <a:latin typeface="微软雅黑"/>
                <a:ea typeface="微软雅黑"/>
                <a:cs typeface="微软雅黑"/>
              </a:defRPr>
            </a:lvl1pPr>
            <a:lvl2pPr marL="457200" lvl="1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2pPr>
            <a:lvl3pPr marL="914400" lvl="2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3pPr>
            <a:lvl4pPr marL="1371600" lvl="3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4pPr>
            <a:lvl5pPr marL="1828800" lvl="4" indent="0" algn="l">
              <a:defRPr sz="4400">
                <a:solidFill>
                  <a:srgbClr val="4C4C4C"/>
                </a:solidFill>
                <a:latin typeface="Hiragino Sans GB W6"/>
                <a:ea typeface="Hiragino Sans GB W6"/>
                <a:cs typeface="Hiragino Sans GB W6"/>
              </a:defRPr>
            </a:lvl5pPr>
            <a:lvl6pPr marL="457200" lvl="5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6pPr>
            <a:lvl7pPr marL="914400" lvl="6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7pPr>
            <a:lvl8pPr marL="1371600" lvl="7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8pPr>
            <a:lvl9pPr marL="1828800" lvl="8" indent="0" algn="ctr">
              <a:defRPr sz="4400">
                <a:solidFill>
                  <a:schemeClr val="tx1"/>
                </a:solidFill>
                <a:latin typeface="Calibri"/>
                <a:ea typeface="Calibri"/>
                <a:cs typeface="Calibri"/>
              </a:defRPr>
            </a:lvl9pPr>
          </a:lstStyle>
          <a:p>
            <a:pPr>
              <a:lnSpc>
                <a:spcPct val="90000"/>
              </a:lnSpc>
            </a:pPr>
            <a:r>
              <a:rPr sz="2600" b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ОРГАНИЗАЦИОННАЯ СТРУКТУРА АВТОХОЛДИНГА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/>
        </p:nvSpPr>
        <p:spPr>
          <a:xfrm>
            <a:off x="708024" y="277659"/>
            <a:ext cx="7699375" cy="492443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/>
          <a:p>
            <a:pPr marL="0" indent="0" algn="l">
              <a:lnSpc>
                <a:spcPct val="90000"/>
              </a:lnSpc>
            </a:pPr>
            <a:r>
              <a:rPr sz="2600" b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ПЛАНИРУЕМАЯ СТРУКТУРА ДЦ OTING   </a:t>
            </a:r>
            <a:endParaRPr sz="2600" b="1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3" name="Picture 33"/>
          <p:cNvPicPr/>
          <p:nvPr/>
        </p:nvPicPr>
        <p:blipFill>
          <a:blip r:embed="rId2"/>
          <a:stretch/>
        </p:blipFill>
        <p:spPr>
          <a:xfrm>
            <a:off x="351053" y="2144239"/>
            <a:ext cx="11665898" cy="3031075"/>
          </a:xfrm>
          <a:prstGeom prst="rect">
            <a:avLst/>
          </a:prstGeom>
        </p:spPr>
      </p:pic>
      <p:sp>
        <p:nvSpPr>
          <p:cNvPr id="34" name="Shape 34"/>
          <p:cNvSpPr/>
          <p:nvPr/>
        </p:nvSpPr>
        <p:spPr>
          <a:xfrm>
            <a:off x="7564322" y="952510"/>
            <a:ext cx="2712331" cy="614041"/>
          </a:xfrm>
          <a:prstGeom prst="rect">
            <a:avLst/>
          </a:prstGeom>
          <a:solidFill>
            <a:srgbClr val="39AEB2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lIns="91440" tIns="45720" rIns="91440" bIns="45720" anchor="ctr"/>
          <a:lstStyle>
            <a:defPPr/>
            <a:lvl1pPr marL="0" lvl="0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sz="2800">
                <a:latin typeface="微软雅黑"/>
                <a:ea typeface="微软雅黑"/>
                <a:cs typeface="微软雅黑"/>
              </a:rPr>
              <a:t>Пример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708025" y="273050"/>
            <a:ext cx="11137237" cy="571480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/>
          <a:p>
            <a:r>
              <a:rPr sz="260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ДАННЫЕ ПО СУЩЕСТВУЮЩЕМУ БИЗНЕСУ</a:t>
            </a:r>
          </a:p>
        </p:txBody>
      </p:sp>
      <p:graphicFrame>
        <p:nvGraphicFramePr>
          <p:cNvPr id="37" name="Table 37"/>
          <p:cNvGraphicFramePr/>
          <p:nvPr>
            <p:extLst>
              <p:ext uri="{D42A27DB-BD31-4B8C-83A1-F6EECF244321}">
                <p14:modId xmlns:p14="http://schemas.microsoft.com/office/powerpoint/2010/main" val="2573156046"/>
              </p:ext>
            </p:extLst>
          </p:nvPr>
        </p:nvGraphicFramePr>
        <p:xfrm>
          <a:off x="431370" y="1092022"/>
          <a:ext cx="11329260" cy="5611596"/>
        </p:xfrm>
        <a:graphic>
          <a:graphicData uri="http://schemas.openxmlformats.org/drawingml/2006/table">
            <a:tbl>
              <a:tblPr/>
              <a:tblGrid>
                <a:gridCol w="27843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29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50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34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634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1444"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Бренды в портфолио кандидата</a:t>
                      </a: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Modern H Medium"/>
                        <a:ea typeface="Modern H Medium"/>
                        <a:cs typeface="Modern H Medium"/>
                      </a:endParaRPr>
                    </a:p>
                  </a:txBody>
                  <a:tcPr marL="110863" marR="110863" marT="41573" marB="41573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Бренд 1</a:t>
                      </a:r>
                    </a:p>
                  </a:txBody>
                  <a:tcPr marT="34290" marB="3429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Бренд 2</a:t>
                      </a:r>
                    </a:p>
                  </a:txBody>
                  <a:tcPr marT="34290" marB="3429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Бренд 3</a:t>
                      </a:r>
                    </a:p>
                  </a:txBody>
                  <a:tcPr marT="34290" marB="3429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Бренд 3</a:t>
                      </a:r>
                    </a:p>
                  </a:txBody>
                  <a:tcPr marT="34290" marB="3429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000"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Начало деятельности</a:t>
                      </a:r>
                    </a:p>
                  </a:txBody>
                  <a:tcPr marL="0" marR="0" marT="0" marB="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9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ДД/ММ/ГГГГ</a:t>
                      </a: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9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ДД/ММ/ГГГГ</a:t>
                      </a: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9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ДД/ММ/ГГГГ</a:t>
                      </a: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9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ДД/ММ/ГГГГ</a:t>
                      </a: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000"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Площадь шоурума/ сервиса</a:t>
                      </a: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Modern H Medium"/>
                        <a:ea typeface="Modern H Medium"/>
                        <a:cs typeface="Modern H Medium"/>
                      </a:endParaRPr>
                    </a:p>
                  </a:txBody>
                  <a:tcPr marL="0" marR="0" marT="0" marB="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**m</a:t>
                      </a:r>
                      <a:r>
                        <a:rPr sz="1100" b="0" i="0" u="none" strike="noStrike" cap="none" baseline="3000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</a:t>
                      </a: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/**m</a:t>
                      </a:r>
                      <a:r>
                        <a:rPr sz="1100" b="0" i="0" u="none" strike="noStrike" cap="none" baseline="3000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</a:t>
                      </a: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**m</a:t>
                      </a:r>
                      <a:r>
                        <a:rPr sz="1100" b="0" i="0" u="none" strike="noStrike" cap="none" baseline="3000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</a:t>
                      </a: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/**m</a:t>
                      </a:r>
                      <a:r>
                        <a:rPr sz="1100" b="0" i="0" u="none" strike="noStrike" cap="none" baseline="3000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</a:t>
                      </a: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**m</a:t>
                      </a:r>
                      <a:r>
                        <a:rPr sz="1100" b="0" i="0" u="none" strike="noStrike" cap="none" baseline="3000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</a:t>
                      </a: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/**m</a:t>
                      </a:r>
                      <a:r>
                        <a:rPr sz="1100" b="0" i="0" u="none" strike="noStrike" cap="none" baseline="3000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</a:t>
                      </a: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**m</a:t>
                      </a:r>
                      <a:r>
                        <a:rPr sz="1100" b="0" i="0" u="none" strike="noStrike" cap="none" baseline="3000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</a:t>
                      </a: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/**m</a:t>
                      </a:r>
                      <a:r>
                        <a:rPr sz="1100" b="0" i="0" u="none" strike="noStrike" cap="none" baseline="3000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2</a:t>
                      </a: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0000"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Тип дилерского центра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(монобренд / мультибренд)</a:t>
                      </a: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Modern H Medium"/>
                        <a:ea typeface="Modern H Medium"/>
                        <a:cs typeface="Modern H Medium"/>
                      </a:endParaRPr>
                    </a:p>
                  </a:txBody>
                  <a:tcPr marL="0" marR="0" marT="0" marB="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0000"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Продажи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202</a:t>
                      </a:r>
                      <a:r>
                        <a:rPr lang="ru-RU"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4 / 2025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, 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шт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</a:p>
                  </a:txBody>
                  <a:tcPr marL="0" marR="0" marT="0" marB="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0000"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Продажи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202</a:t>
                      </a:r>
                      <a:r>
                        <a:rPr lang="ru-RU"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6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(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прогноз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),  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шт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.</a:t>
                      </a:r>
                      <a:endParaRPr sz="1200" b="0" i="0" u="none" strike="noStrike" cap="none" baseline="0" dirty="0">
                        <a:solidFill>
                          <a:schemeClr val="tx1"/>
                        </a:solidFill>
                        <a:latin typeface="Modern H Medium"/>
                        <a:ea typeface="Modern H Medium"/>
                        <a:cs typeface="Modern H Medium"/>
                      </a:endParaRPr>
                    </a:p>
                  </a:txBody>
                  <a:tcPr marL="0" marR="0" marT="0" marB="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0000"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Продажи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зч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и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аксессуаров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(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руб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)</a:t>
                      </a:r>
                      <a:endParaRPr sz="1200" b="0" i="0" u="none" strike="noStrike" cap="none" baseline="0" dirty="0">
                        <a:solidFill>
                          <a:schemeClr val="tx1"/>
                        </a:solidFill>
                        <a:latin typeface="Modern H Medium"/>
                        <a:ea typeface="Modern H Medium"/>
                        <a:cs typeface="Modern H Medium"/>
                      </a:endParaRPr>
                    </a:p>
                  </a:txBody>
                  <a:tcPr marL="0" marR="0" marT="0" marB="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0000"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Кол-во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сотрудников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в 202</a:t>
                      </a:r>
                      <a:r>
                        <a:rPr lang="ru-RU"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5</a:t>
                      </a:r>
                      <a:r>
                        <a:rPr sz="12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sz="1200" b="0" i="0" u="none" strike="noStrike" cap="none" baseline="0" dirty="0" err="1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году</a:t>
                      </a:r>
                      <a:endParaRPr sz="12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0" marR="0" marT="0" marB="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1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0000"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Наличие инвестиционных обязательств</a:t>
                      </a:r>
                    </a:p>
                  </a:txBody>
                  <a:tcPr marL="0" marR="0" marT="0" marB="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(да/нет)</a:t>
                      </a: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(да/нет)</a:t>
                      </a: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(да/нет)</a:t>
                      </a: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(да/нет)</a:t>
                      </a: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80152"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Фото</a:t>
                      </a:r>
                    </a:p>
                  </a:txBody>
                  <a:tcPr marL="110863" marR="110863" marT="0" marB="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3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3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3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3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10863" marR="110863" marT="0" marB="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/>
        </p:nvSpPr>
        <p:spPr>
          <a:xfrm>
            <a:off x="708025" y="279470"/>
            <a:ext cx="9579864" cy="492443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/>
          <a:p>
            <a:pPr marL="0" indent="0" algn="l">
              <a:lnSpc>
                <a:spcPct val="90000"/>
              </a:lnSpc>
            </a:pPr>
            <a:r>
              <a:rPr sz="2600" b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БИЗНЕС-ПЛАН ПРОДАЖИ НОВЫХ АВТОМОБИЛЕЙ</a:t>
            </a:r>
            <a:endParaRPr sz="2600" b="1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0BED10FA-7E3A-4106-B73B-CA1A792977D2}"/>
              </a:ext>
            </a:extLst>
          </p:cNvPr>
          <p:cNvGrpSpPr/>
          <p:nvPr/>
        </p:nvGrpSpPr>
        <p:grpSpPr>
          <a:xfrm>
            <a:off x="376509" y="997744"/>
            <a:ext cx="11438982" cy="2300517"/>
            <a:chOff x="376509" y="997744"/>
            <a:chExt cx="11438982" cy="2300517"/>
          </a:xfrm>
        </p:grpSpPr>
        <p:graphicFrame>
          <p:nvGraphicFramePr>
            <p:cNvPr id="40" name="Table 40"/>
            <p:cNvGraphicFramePr/>
            <p:nvPr>
              <p:extLst>
                <p:ext uri="{D42A27DB-BD31-4B8C-83A1-F6EECF244321}">
                  <p14:modId xmlns:p14="http://schemas.microsoft.com/office/powerpoint/2010/main" val="3529573406"/>
                </p:ext>
              </p:extLst>
            </p:nvPr>
          </p:nvGraphicFramePr>
          <p:xfrm>
            <a:off x="376509" y="997744"/>
            <a:ext cx="11438982" cy="2107406"/>
          </p:xfrm>
          <a:graphic>
            <a:graphicData uri="http://schemas.openxmlformats.org/drawingml/2006/table">
              <a:tbl>
                <a:tblPr/>
                <a:tblGrid>
                  <a:gridCol w="2990046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2112235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2016224">
                    <a:extLst>
                      <a:ext uri="{9D8B030D-6E8A-4147-A177-3AD203B41FA5}">
                        <a16:colId xmlns:a16="http://schemas.microsoft.com/office/drawing/2014/main" val="20002"/>
                      </a:ext>
                    </a:extLst>
                  </a:gridCol>
                  <a:gridCol w="1937964">
                    <a:extLst>
                      <a:ext uri="{9D8B030D-6E8A-4147-A177-3AD203B41FA5}">
                        <a16:colId xmlns:a16="http://schemas.microsoft.com/office/drawing/2014/main" val="20003"/>
                      </a:ext>
                    </a:extLst>
                  </a:gridCol>
                  <a:gridCol w="2382513">
                    <a:extLst>
                      <a:ext uri="{9D8B030D-6E8A-4147-A177-3AD203B41FA5}">
                        <a16:colId xmlns:a16="http://schemas.microsoft.com/office/drawing/2014/main" val="20004"/>
                      </a:ext>
                    </a:extLst>
                  </a:gridCol>
                </a:tblGrid>
                <a:tr h="345281">
                  <a:tc gridSpan="5">
                    <a:txBody>
                      <a:bodyPr/>
                      <a:lstStyle/>
                      <a:p>
                        <a:pPr marL="0" marR="0" lvl="0" indent="0" algn="ctr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buNone/>
                        </a:pPr>
                        <a:r>
                          <a:rPr sz="1900" b="1" i="0" u="none" strike="noStrike" cap="none" baseline="0" dirty="0" err="1">
                            <a:solidFill>
                              <a:schemeClr val="bg1"/>
                            </a:solidFill>
                            <a:latin typeface="微软雅黑"/>
                            <a:ea typeface="微软雅黑"/>
                            <a:cs typeface="微软雅黑"/>
                          </a:rPr>
                          <a:t>План</a:t>
                        </a:r>
                        <a:r>
                          <a:rPr sz="1900" b="1" i="0" u="none" strike="noStrike" cap="none" baseline="0" dirty="0">
                            <a:solidFill>
                              <a:schemeClr val="bg1"/>
                            </a:solidFill>
                            <a:latin typeface="微软雅黑"/>
                            <a:ea typeface="微软雅黑"/>
                            <a:cs typeface="微软雅黑"/>
                          </a:rPr>
                          <a:t> </a:t>
                        </a:r>
                        <a:r>
                          <a:rPr lang="ru-RU" sz="1900" b="1" i="0" u="none" strike="noStrike" cap="none" baseline="0" dirty="0">
                            <a:solidFill>
                              <a:schemeClr val="bg1"/>
                            </a:solidFill>
                            <a:latin typeface="微软雅黑"/>
                            <a:ea typeface="微软雅黑"/>
                            <a:cs typeface="微软雅黑"/>
                          </a:rPr>
                          <a:t>закупки</a:t>
                        </a:r>
                        <a:r>
                          <a:rPr sz="1900" b="1" i="0" u="none" strike="noStrike" cap="none" baseline="0" dirty="0">
                            <a:solidFill>
                              <a:schemeClr val="bg1"/>
                            </a:solidFill>
                            <a:latin typeface="微软雅黑"/>
                            <a:ea typeface="微软雅黑"/>
                            <a:cs typeface="微软雅黑"/>
                          </a:rPr>
                          <a:t> </a:t>
                        </a:r>
                        <a:r>
                          <a:rPr sz="1900" b="1" i="0" u="none" strike="noStrike" cap="none" baseline="0" dirty="0" err="1">
                            <a:solidFill>
                              <a:schemeClr val="bg1"/>
                            </a:solidFill>
                            <a:latin typeface="微软雅黑"/>
                            <a:ea typeface="微软雅黑"/>
                            <a:cs typeface="微软雅黑"/>
                          </a:rPr>
                          <a:t>новых</a:t>
                        </a:r>
                        <a:r>
                          <a:rPr sz="1900" b="1" i="0" u="none" strike="noStrike" cap="none" baseline="0" dirty="0">
                            <a:solidFill>
                              <a:schemeClr val="bg1"/>
                            </a:solidFill>
                            <a:latin typeface="微软雅黑"/>
                            <a:ea typeface="微软雅黑"/>
                            <a:cs typeface="微软雅黑"/>
                          </a:rPr>
                          <a:t> </a:t>
                        </a:r>
                        <a:r>
                          <a:rPr sz="1900" b="1" i="0" u="none" strike="noStrike" cap="none" baseline="0" dirty="0" err="1">
                            <a:solidFill>
                              <a:schemeClr val="bg1"/>
                            </a:solidFill>
                            <a:latin typeface="微软雅黑"/>
                            <a:ea typeface="微软雅黑"/>
                            <a:cs typeface="微软雅黑"/>
                          </a:rPr>
                          <a:t>автомобилей</a:t>
                        </a:r>
                        <a:endParaRPr sz="1900" b="1" i="0" u="none" strike="noStrike" cap="none" baseline="0" dirty="0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endParaRPr>
                      </a:p>
                    </a:txBody>
                    <a:tcPr marL="121920" marR="121920" anchor="ctr">
                      <a:lnL w="9525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headEnd type="none" w="med" len="med"/>
                        <a:tailEnd type="none" w="med" len="med"/>
                      </a:lnL>
                      <a:lnR w="9525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headEnd type="none" w="med" len="med"/>
                        <a:tailEnd type="none" w="med" len="med"/>
                      </a:lnR>
                      <a:lnT w="9525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headEnd type="none" w="med" len="med"/>
                        <a:tailEnd type="none" w="med" len="med"/>
                      </a:lnT>
                      <a:lnB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rgbClr val="39AEB2"/>
                      </a:solidFill>
                    </a:tcPr>
                  </a:tc>
                  <a:tc hMerge="1">
                    <a:txBody>
                      <a:bodyPr/>
                      <a:lstStyle/>
                      <a:p>
                        <a:endParaRPr/>
                      </a:p>
                    </a:txBody>
                    <a:tcPr/>
                  </a:tc>
                  <a:tc hMerge="1">
                    <a:txBody>
                      <a:bodyPr/>
                      <a:lstStyle/>
                      <a:p>
                        <a:endParaRPr/>
                      </a:p>
                    </a:txBody>
                    <a:tcPr/>
                  </a:tc>
                  <a:tc hMerge="1">
                    <a:txBody>
                      <a:bodyPr/>
                      <a:lstStyle/>
                      <a:p>
                        <a:endParaRPr/>
                      </a:p>
                    </a:txBody>
                    <a:tcPr/>
                  </a:tc>
                  <a:tc hMerge="1">
                    <a:txBody>
                      <a:bodyPr/>
                      <a:lstStyle/>
                      <a:p>
                        <a:endParaRPr/>
                      </a:p>
                    </a:txBody>
                    <a:tcPr/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333375">
                  <a:tc>
                    <a:txBody>
                      <a:bodyPr/>
                      <a:lstStyle/>
                      <a:p>
                        <a:pPr marL="0" marR="0" lvl="0" indent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buNone/>
                        </a:pPr>
                        <a:r>
                          <a:rPr sz="1600" b="1" i="0" u="none" strike="noStrike" cap="none" baseline="0">
                            <a:solidFill>
                              <a:schemeClr val="tx1"/>
                            </a:solidFill>
                            <a:latin typeface="微软雅黑"/>
                            <a:ea typeface="微软雅黑"/>
                            <a:cs typeface="微软雅黑"/>
                          </a:rPr>
                          <a:t>Период</a:t>
                        </a:r>
                      </a:p>
                    </a:txBody>
                    <a:tcPr marL="121920" marR="121920" anchor="ctr">
                      <a:lnL w="9525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headEnd type="none" w="med" len="med"/>
                        <a:tailEnd type="none" w="med" len="med"/>
                      </a:lnL>
                      <a:lnR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R>
                      <a:lnT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T>
                      <a:lnB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>
                          <a:lnSpc>
                            <a:spcPct val="100000"/>
                          </a:lnSpc>
                          <a:buNone/>
                        </a:pPr>
                        <a:r>
                          <a:rPr sz="1600" b="0" i="0" u="none" strike="noStrike" cap="none" baseline="0" dirty="0">
                            <a:solidFill>
                              <a:schemeClr val="tx1"/>
                            </a:solidFill>
                            <a:latin typeface="微软雅黑"/>
                            <a:ea typeface="微软雅黑"/>
                            <a:cs typeface="微软雅黑"/>
                          </a:rPr>
                          <a:t>Q1 202</a:t>
                        </a:r>
                        <a:r>
                          <a:rPr lang="en-US" sz="1600" b="0" i="0" u="none" strike="noStrike" cap="none" baseline="0" dirty="0">
                            <a:solidFill>
                              <a:schemeClr val="tx1"/>
                            </a:solidFill>
                            <a:latin typeface="微软雅黑"/>
                            <a:ea typeface="微软雅黑"/>
                            <a:cs typeface="微软雅黑"/>
                          </a:rPr>
                          <a:t>6</a:t>
                        </a:r>
                        <a:endPara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endParaRPr>
                      </a:p>
                    </a:txBody>
                    <a:tcPr marL="121920" marR="121920" anchor="ctr">
                      <a:lnL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L>
                      <a:lnR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R>
                      <a:lnT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T>
                      <a:lnB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>
                          <a:lnSpc>
                            <a:spcPct val="100000"/>
                          </a:lnSpc>
                          <a:buNone/>
                        </a:pPr>
                        <a:r>
                          <a:rPr sz="1600" b="0" i="0" u="none" strike="noStrike" cap="none" baseline="0" dirty="0">
                            <a:solidFill>
                              <a:schemeClr val="tx1"/>
                            </a:solidFill>
                            <a:latin typeface="微软雅黑"/>
                            <a:ea typeface="微软雅黑"/>
                            <a:cs typeface="微软雅黑"/>
                          </a:rPr>
                          <a:t>Q2 202</a:t>
                        </a:r>
                        <a:r>
                          <a:rPr lang="en-US" sz="1600" b="0" i="0" u="none" strike="noStrike" cap="none" baseline="0" dirty="0">
                            <a:solidFill>
                              <a:schemeClr val="tx1"/>
                            </a:solidFill>
                            <a:latin typeface="微软雅黑"/>
                            <a:ea typeface="微软雅黑"/>
                            <a:cs typeface="微软雅黑"/>
                          </a:rPr>
                          <a:t>6</a:t>
                        </a:r>
                        <a:endPara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endParaRPr>
                      </a:p>
                    </a:txBody>
                    <a:tcPr marL="121920" marR="121920" anchor="ctr">
                      <a:lnL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L>
                      <a:lnR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R>
                      <a:lnT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T>
                      <a:lnB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>
                          <a:lnSpc>
                            <a:spcPct val="100000"/>
                          </a:lnSpc>
                          <a:buNone/>
                        </a:pPr>
                        <a:r>
                          <a:rPr sz="1600" b="0" i="0" u="none" strike="noStrike" cap="none" baseline="0" dirty="0">
                            <a:solidFill>
                              <a:schemeClr val="tx1"/>
                            </a:solidFill>
                            <a:latin typeface="微软雅黑"/>
                            <a:ea typeface="微软雅黑"/>
                            <a:cs typeface="微软雅黑"/>
                          </a:rPr>
                          <a:t>Q3 202</a:t>
                        </a:r>
                        <a:r>
                          <a:rPr lang="en-US" sz="1600" b="0" i="0" u="none" strike="noStrike" cap="none" baseline="0" dirty="0">
                            <a:solidFill>
                              <a:schemeClr val="tx1"/>
                            </a:solidFill>
                            <a:latin typeface="微软雅黑"/>
                            <a:ea typeface="微软雅黑"/>
                            <a:cs typeface="微软雅黑"/>
                          </a:rPr>
                          <a:t>6</a:t>
                        </a:r>
                        <a:endPara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endParaRPr>
                      </a:p>
                    </a:txBody>
                    <a:tcPr marL="121920" marR="121920" anchor="ctr">
                      <a:lnL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L>
                      <a:lnR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R>
                      <a:lnT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T>
                      <a:lnB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>
                          <a:lnSpc>
                            <a:spcPct val="100000"/>
                          </a:lnSpc>
                          <a:buNone/>
                        </a:pPr>
                        <a:r>
                          <a:rPr sz="1600" b="0" i="0" u="none" strike="noStrike" cap="none" baseline="0" dirty="0">
                            <a:solidFill>
                              <a:schemeClr val="tx1"/>
                            </a:solidFill>
                            <a:latin typeface="微软雅黑"/>
                            <a:ea typeface="微软雅黑"/>
                            <a:cs typeface="微软雅黑"/>
                          </a:rPr>
                          <a:t>Q4 202</a:t>
                        </a:r>
                        <a:r>
                          <a:rPr lang="en-US" sz="1600" b="0" i="0" u="none" strike="noStrike" cap="none" baseline="0" dirty="0">
                            <a:solidFill>
                              <a:schemeClr val="tx1"/>
                            </a:solidFill>
                            <a:latin typeface="微软雅黑"/>
                            <a:ea typeface="微软雅黑"/>
                            <a:cs typeface="微软雅黑"/>
                          </a:rPr>
                          <a:t>6</a:t>
                        </a:r>
                        <a:endPara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endParaRPr>
                      </a:p>
                    </a:txBody>
                    <a:tcPr marL="121920" marR="121920" anchor="ctr">
                      <a:lnL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L>
                      <a:lnR w="9525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headEnd type="none" w="med" len="med"/>
                        <a:tailEnd type="none" w="med" len="med"/>
                      </a:lnR>
                      <a:lnT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T>
                      <a:lnB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390525">
                  <a:tc>
                    <a:txBody>
                      <a:bodyPr/>
                      <a:lstStyle/>
                      <a:p>
                        <a:pPr marL="0" marR="0" lvl="0" indent="0" algn="l">
                          <a:lnSpc>
                            <a:spcPct val="100000"/>
                          </a:lnSpc>
                          <a:buNone/>
                        </a:pPr>
                        <a:r>
                          <a:rPr sz="1600" b="1" i="0" u="none" strike="noStrike" cap="none" baseline="0">
                            <a:solidFill>
                              <a:schemeClr val="tx1"/>
                            </a:solidFill>
                            <a:latin typeface="微软雅黑"/>
                            <a:ea typeface="微软雅黑"/>
                            <a:cs typeface="微软雅黑"/>
                          </a:rPr>
                          <a:t>Всего</a:t>
                        </a:r>
                      </a:p>
                    </a:txBody>
                    <a:tcPr marL="121920" marR="121920" anchor="ctr">
                      <a:lnL w="9525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headEnd type="none" w="med" len="med"/>
                        <a:tailEnd type="none" w="med" len="med"/>
                      </a:lnL>
                      <a:lnR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R>
                      <a:lnT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T>
                      <a:lnB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>
                          <a:lnSpc>
                            <a:spcPct val="100000"/>
                          </a:lnSpc>
                          <a:buNone/>
                        </a:pPr>
                        <a:endParaRPr sz="1600" b="1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endParaRPr>
                      </a:p>
                    </a:txBody>
                    <a:tcPr marL="121920" marR="121920" anchor="ctr">
                      <a:lnL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L>
                      <a:lnR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R>
                      <a:lnT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T>
                      <a:lnB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>
                          <a:lnSpc>
                            <a:spcPct val="100000"/>
                          </a:lnSpc>
                          <a:buNone/>
                        </a:pPr>
                        <a:endParaRPr sz="1600" b="1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endParaRPr>
                      </a:p>
                    </a:txBody>
                    <a:tcPr marL="121920" marR="121920" anchor="ctr">
                      <a:lnL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L>
                      <a:lnR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R>
                      <a:lnT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T>
                      <a:lnB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>
                          <a:lnSpc>
                            <a:spcPct val="100000"/>
                          </a:lnSpc>
                          <a:buNone/>
                        </a:pPr>
                        <a:endParaRPr sz="1600" b="1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endParaRPr>
                      </a:p>
                    </a:txBody>
                    <a:tcPr marL="121920" marR="121920" anchor="ctr">
                      <a:lnL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L>
                      <a:lnR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R>
                      <a:lnT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T>
                      <a:lnB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>
                          <a:lnSpc>
                            <a:spcPct val="100000"/>
                          </a:lnSpc>
                          <a:buNone/>
                        </a:pPr>
                        <a:endParaRPr sz="1600" b="1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endParaRPr>
                      </a:p>
                    </a:txBody>
                    <a:tcPr marL="121920" marR="121920" anchor="ctr">
                      <a:lnL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L>
                      <a:lnR w="9525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headEnd type="none" w="med" len="med"/>
                        <a:tailEnd type="none" w="med" len="med"/>
                      </a:lnR>
                      <a:lnT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T>
                      <a:lnB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486251">
                  <a:tc>
                    <a:txBody>
                      <a:bodyPr/>
                      <a:lstStyle/>
                      <a:p>
                        <a:r>
                          <a:rPr lang="en-US" sz="1600" dirty="0">
                            <a:latin typeface="微软雅黑"/>
                            <a:ea typeface="微软雅黑"/>
                            <a:cs typeface="微软雅黑"/>
                          </a:rPr>
                          <a:t>OTING</a:t>
                        </a:r>
                        <a:r>
                          <a:rPr sz="1600" dirty="0">
                            <a:latin typeface="微软雅黑"/>
                            <a:ea typeface="微软雅黑"/>
                            <a:cs typeface="微软雅黑"/>
                          </a:rPr>
                          <a:t> </a:t>
                        </a:r>
                        <a:r>
                          <a:rPr lang="ru-RU" sz="1600" dirty="0">
                            <a:latin typeface="微软雅黑"/>
                            <a:ea typeface="微软雅黑"/>
                            <a:cs typeface="微软雅黑"/>
                          </a:rPr>
                          <a:t>Паладин</a:t>
                        </a:r>
                        <a:endParaRPr sz="1600" dirty="0">
                          <a:latin typeface="微软雅黑"/>
                          <a:ea typeface="微软雅黑"/>
                          <a:cs typeface="微软雅黑"/>
                        </a:endParaRPr>
                      </a:p>
                    </a:txBody>
                    <a:tcPr marL="121920" marR="121920" anchor="ctr">
                      <a:lnL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L>
                      <a:lnR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R>
                      <a:lnT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T>
                      <a:lnB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>
                          <a:lnSpc>
                            <a:spcPts val="1200"/>
                          </a:lnSpc>
                          <a:spcBef>
                            <a:spcPts val="0"/>
                          </a:spcBef>
                          <a:buNone/>
                        </a:pPr>
                        <a:endPara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endParaRPr>
                      </a:p>
                    </a:txBody>
                    <a:tcPr marL="121920" marR="121920" anchor="ctr">
                      <a:lnL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L>
                      <a:lnR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R>
                      <a:lnT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T>
                      <a:lnB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>
                          <a:lnSpc>
                            <a:spcPts val="1200"/>
                          </a:lnSpc>
                          <a:spcBef>
                            <a:spcPts val="0"/>
                          </a:spcBef>
                          <a:buNone/>
                        </a:pPr>
                        <a:endPara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endParaRPr>
                      </a:p>
                    </a:txBody>
                    <a:tcPr marL="121920" marR="121920" anchor="ctr">
                      <a:lnL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L>
                      <a:lnR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R>
                      <a:lnT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T>
                      <a:lnB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>
                          <a:lnSpc>
                            <a:spcPts val="1200"/>
                          </a:lnSpc>
                          <a:spcBef>
                            <a:spcPts val="0"/>
                          </a:spcBef>
                          <a:buNone/>
                        </a:pPr>
                        <a:endPara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endParaRPr>
                      </a:p>
                    </a:txBody>
                    <a:tcPr marL="121920" marR="121920" anchor="ctr">
                      <a:lnL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L>
                      <a:lnR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R>
                      <a:lnT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T>
                      <a:lnB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>
                          <a:lnSpc>
                            <a:spcPts val="1200"/>
                          </a:lnSpc>
                          <a:spcBef>
                            <a:spcPts val="0"/>
                          </a:spcBef>
                          <a:buNone/>
                        </a:pPr>
                        <a:endPara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endParaRPr>
                      </a:p>
                    </a:txBody>
                    <a:tcPr marL="121920" marR="121920" anchor="ctr">
                      <a:lnL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L>
                      <a:lnR w="9525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headEnd type="none" w="med" len="med"/>
                        <a:tailEnd type="none" w="med" len="med"/>
                      </a:lnR>
                      <a:lnT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T>
                      <a:lnB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514350">
                  <a:tc>
                    <a:txBody>
                      <a:bodyPr/>
                      <a:lstStyle/>
                      <a:p>
                        <a:r>
                          <a:rPr lang="en-US" sz="1600" dirty="0">
                            <a:latin typeface="微软雅黑"/>
                            <a:ea typeface="微软雅黑"/>
                            <a:cs typeface="微软雅黑"/>
                          </a:rPr>
                          <a:t>OTING </a:t>
                        </a:r>
                        <a:r>
                          <a:rPr lang="ru-RU" sz="1600" dirty="0" err="1">
                            <a:latin typeface="微软雅黑"/>
                            <a:ea typeface="微软雅黑"/>
                            <a:cs typeface="微软雅黑"/>
                          </a:rPr>
                          <a:t>Палассо</a:t>
                        </a:r>
                        <a:endParaRPr sz="1600" dirty="0">
                          <a:latin typeface="微软雅黑"/>
                          <a:ea typeface="微软雅黑"/>
                          <a:cs typeface="微软雅黑"/>
                        </a:endParaRPr>
                      </a:p>
                    </a:txBody>
                    <a:tcPr marL="121920" marR="121920" anchor="ctr">
                      <a:lnL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L>
                      <a:lnR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R>
                      <a:lnT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T>
                      <a:lnB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>
                          <a:lnSpc>
                            <a:spcPts val="1200"/>
                          </a:lnSpc>
                          <a:spcBef>
                            <a:spcPts val="0"/>
                          </a:spcBef>
                          <a:buNone/>
                        </a:pPr>
                        <a:endPara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endParaRPr>
                      </a:p>
                    </a:txBody>
                    <a:tcPr marL="121920" marR="121920" anchor="ctr">
                      <a:lnL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L>
                      <a:lnR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R>
                      <a:lnT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T>
                      <a:lnB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>
                          <a:lnSpc>
                            <a:spcPts val="1200"/>
                          </a:lnSpc>
                          <a:spcBef>
                            <a:spcPts val="0"/>
                          </a:spcBef>
                          <a:buNone/>
                        </a:pPr>
                        <a:endPara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endParaRPr>
                      </a:p>
                    </a:txBody>
                    <a:tcPr marL="121920" marR="121920" anchor="ctr">
                      <a:lnL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L>
                      <a:lnR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R>
                      <a:lnT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T>
                      <a:lnB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>
                          <a:lnSpc>
                            <a:spcPts val="1200"/>
                          </a:lnSpc>
                          <a:spcBef>
                            <a:spcPts val="0"/>
                          </a:spcBef>
                          <a:buNone/>
                        </a:pPr>
                        <a:endParaRPr sz="16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endParaRPr>
                      </a:p>
                    </a:txBody>
                    <a:tcPr marL="121920" marR="121920" anchor="ctr">
                      <a:lnL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L>
                      <a:lnR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R>
                      <a:lnT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T>
                      <a:lnB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marL="0" marR="0" lvl="0" indent="0" algn="ctr">
                          <a:lnSpc>
                            <a:spcPts val="1200"/>
                          </a:lnSpc>
                          <a:spcBef>
                            <a:spcPts val="0"/>
                          </a:spcBef>
                          <a:buNone/>
                        </a:pPr>
                        <a:endPara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endParaRPr>
                      </a:p>
                    </a:txBody>
                    <a:tcPr marL="121920" marR="121920" anchor="ctr">
                      <a:lnL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L>
                      <a:lnR w="9525">
                        <a:solidFill>
                          <a:schemeClr val="bg1">
                            <a:lumMod val="50000"/>
                          </a:schemeClr>
                        </a:solidFill>
                        <a:prstDash val="solid"/>
                        <a:headEnd type="none" w="med" len="med"/>
                        <a:tailEnd type="none" w="med" len="med"/>
                      </a:lnR>
                      <a:lnT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T>
                      <a:lnB w="12700">
                        <a:solidFill>
                          <a:schemeClr val="tx1"/>
                        </a:solidFill>
                        <a:prstDash val="solid"/>
                        <a:headEnd type="none" w="med" len="med"/>
                        <a:tailEnd type="none" w="med" len="med"/>
                      </a:lnB>
                      <a:lnTlToBr>
                        <a:noFill/>
                      </a:lnTlToBr>
                      <a:lnBlToTr>
                        <a:noFill/>
                      </a:lnBlToTr>
                      <a:solidFill>
                        <a:schemeClr val="bg1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</a:tbl>
            </a:graphicData>
          </a:graphic>
        </p:graphicFrame>
        <p:pic>
          <p:nvPicPr>
            <p:cNvPr id="3" name="Рисунок 2">
              <a:extLst>
                <a:ext uri="{FF2B5EF4-FFF2-40B4-BE49-F238E27FC236}">
                  <a16:creationId xmlns:a16="http://schemas.microsoft.com/office/drawing/2014/main" id="{0DE5C652-2295-49FA-8B20-596A7522A81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851212" y="1881965"/>
              <a:ext cx="1631576" cy="967614"/>
            </a:xfrm>
            <a:prstGeom prst="rect">
              <a:avLst/>
            </a:prstGeom>
          </p:spPr>
        </p:pic>
        <p:pic>
          <p:nvPicPr>
            <p:cNvPr id="6" name="Рисунок 5">
              <a:extLst>
                <a:ext uri="{FF2B5EF4-FFF2-40B4-BE49-F238E27FC236}">
                  <a16:creationId xmlns:a16="http://schemas.microsoft.com/office/drawing/2014/main" id="{8B86E603-7CCB-4E4F-9FAA-3E570934BF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flipH="1">
              <a:off x="1851212" y="2400897"/>
              <a:ext cx="1631576" cy="897364"/>
            </a:xfrm>
            <a:prstGeom prst="rect">
              <a:avLst/>
            </a:prstGeom>
          </p:spPr>
        </p:pic>
      </p:grpSp>
      <p:graphicFrame>
        <p:nvGraphicFramePr>
          <p:cNvPr id="7" name="Table 40">
            <a:extLst>
              <a:ext uri="{FF2B5EF4-FFF2-40B4-BE49-F238E27FC236}">
                <a16:creationId xmlns:a16="http://schemas.microsoft.com/office/drawing/2014/main" id="{C27D7CE5-FE4F-4525-86D5-78F562CF03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1030790"/>
              </p:ext>
            </p:extLst>
          </p:nvPr>
        </p:nvGraphicFramePr>
        <p:xfrm>
          <a:off x="376509" y="3624082"/>
          <a:ext cx="11438982" cy="2107406"/>
        </p:xfrm>
        <a:graphic>
          <a:graphicData uri="http://schemas.openxmlformats.org/drawingml/2006/table">
            <a:tbl>
              <a:tblPr/>
              <a:tblGrid>
                <a:gridCol w="29900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2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79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825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5281">
                <a:tc gridSpan="5"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900" b="1" i="0" u="none" strike="noStrike" cap="none" baseline="0" dirty="0" err="1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План</a:t>
                      </a:r>
                      <a:r>
                        <a:rPr sz="1900" b="1" i="0" u="none" strike="noStrike" cap="none" baseline="0" dirty="0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lang="ru-RU" sz="1900" b="1" i="0" u="none" strike="noStrike" cap="none" baseline="0" dirty="0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розничных </a:t>
                      </a:r>
                      <a:r>
                        <a:rPr sz="1900" b="1" i="0" u="none" strike="noStrike" cap="none" baseline="0" dirty="0" err="1">
                          <a:solidFill>
                            <a:schemeClr val="bg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автомобилей</a:t>
                      </a:r>
                      <a:endParaRPr sz="1900" b="1" i="0" u="none" strike="noStrike" cap="none" baseline="0" dirty="0">
                        <a:solidFill>
                          <a:schemeClr val="bg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9AEB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600" b="1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Период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Q1 202</a:t>
                      </a:r>
                      <a:r>
                        <a:rPr lang="en-US"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6</a:t>
                      </a: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Q2 202</a:t>
                      </a:r>
                      <a:r>
                        <a:rPr lang="en-US"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6</a:t>
                      </a: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Q3 202</a:t>
                      </a:r>
                      <a:r>
                        <a:rPr lang="en-US"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6</a:t>
                      </a: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Q4 202</a:t>
                      </a:r>
                      <a:r>
                        <a:rPr lang="en-US" sz="1600" b="0" i="0" u="none" strike="noStrike" cap="none" baseline="0" dirty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6</a:t>
                      </a: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sz="1600" b="1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Всего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1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1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1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buNone/>
                      </a:pPr>
                      <a:endParaRPr sz="1600" b="1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6251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微软雅黑"/>
                          <a:ea typeface="微软雅黑"/>
                          <a:cs typeface="微软雅黑"/>
                        </a:rPr>
                        <a:t>OTING</a:t>
                      </a:r>
                      <a:r>
                        <a:rPr sz="1600" dirty="0">
                          <a:latin typeface="微软雅黑"/>
                          <a:ea typeface="微软雅黑"/>
                          <a:cs typeface="微软雅黑"/>
                        </a:rPr>
                        <a:t> </a:t>
                      </a:r>
                      <a:r>
                        <a:rPr lang="ru-RU" sz="1600" dirty="0">
                          <a:latin typeface="微软雅黑"/>
                          <a:ea typeface="微软雅黑"/>
                          <a:cs typeface="微软雅黑"/>
                        </a:rPr>
                        <a:t>Паладин</a:t>
                      </a:r>
                      <a:endParaRPr sz="1600" dirty="0"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buNone/>
                      </a:pP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微软雅黑"/>
                          <a:ea typeface="微软雅黑"/>
                          <a:cs typeface="微软雅黑"/>
                        </a:rPr>
                        <a:t>OTING </a:t>
                      </a:r>
                      <a:r>
                        <a:rPr lang="ru-RU" sz="1600" dirty="0" err="1">
                          <a:latin typeface="微软雅黑"/>
                          <a:ea typeface="微软雅黑"/>
                          <a:cs typeface="微软雅黑"/>
                        </a:rPr>
                        <a:t>Палассо</a:t>
                      </a:r>
                      <a:endParaRPr sz="1600" dirty="0"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buNone/>
                      </a:pP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buNone/>
                      </a:pP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buNone/>
                      </a:pPr>
                      <a:endParaRPr sz="16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buNone/>
                      </a:pPr>
                      <a:endParaRPr sz="1600" b="0" i="0" u="none" strike="noStrike" cap="none" baseline="0" dirty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52FE74A-F9C8-4215-81C6-DC87B01D380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51212" y="4459390"/>
            <a:ext cx="1631576" cy="967614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4242B391-0825-496E-A8AE-466DFBFDD6F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1851212" y="4978322"/>
            <a:ext cx="1631576" cy="89736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708025" y="273050"/>
            <a:ext cx="11137237" cy="571480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/>
          <a:p>
            <a:r>
              <a:rPr sz="260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ИНФОРМАЦИЯ О ПРЕДЛОЖЕНИИ</a:t>
            </a:r>
          </a:p>
        </p:txBody>
      </p:sp>
      <p:graphicFrame>
        <p:nvGraphicFramePr>
          <p:cNvPr id="43" name="Table 43"/>
          <p:cNvGraphicFramePr/>
          <p:nvPr/>
        </p:nvGraphicFramePr>
        <p:xfrm>
          <a:off x="479423" y="1159291"/>
          <a:ext cx="11233150" cy="5210512"/>
        </p:xfrm>
        <a:graphic>
          <a:graphicData uri="http://schemas.openxmlformats.org/drawingml/2006/table">
            <a:tbl>
              <a:tblPr/>
              <a:tblGrid>
                <a:gridCol w="1247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64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488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0080">
                <a:tc gridSpan="2"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Формат организации здания  - отдельно стоящее здание в концепции 3S</a:t>
                      </a:r>
                      <a:endParaRPr sz="1200" b="0" i="1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0" u="sng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 gridSpan="2"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Формат организации здания  -  мультибрендовый салон</a:t>
                      </a:r>
                      <a:endParaRPr sz="1200" b="0" i="1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1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 rowSpan="6"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1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Данные по помещению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Адрес центра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885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Статус собственности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Размер земельного участка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0912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Шоурум (Размер: Длина Х Ширина)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34290" marB="3429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00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Слесарный цех</a:t>
                      </a:r>
                      <a:b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</a:b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(Размер: Длина Х Ширина)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34290" marB="3429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68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Склад (Размер: Длина Х Ширина)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T="34290" marB="3429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4120">
                <a:tc gridSpan="2"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Наличие коммуникаций (электричество, вода, отопление)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9091">
                <a:tc gridSpan="2"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200" b="0" i="0" u="none" strike="noStrike" cap="none" baseline="0">
                          <a:solidFill>
                            <a:schemeClr val="tx1"/>
                          </a:solidFill>
                          <a:latin typeface="微软雅黑"/>
                          <a:ea typeface="微软雅黑"/>
                          <a:cs typeface="微软雅黑"/>
                        </a:rPr>
                        <a:t>Срок готовности к запуску центра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 b="0" i="0" u="none" strike="noStrike" cap="none" baseline="0">
                        <a:solidFill>
                          <a:schemeClr val="tx1"/>
                        </a:solidFill>
                        <a:latin typeface="微软雅黑"/>
                        <a:ea typeface="微软雅黑"/>
                        <a:cs typeface="微软雅黑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/>
          <p:nvPr/>
        </p:nvSpPr>
        <p:spPr>
          <a:xfrm>
            <a:off x="708024" y="283155"/>
            <a:ext cx="9680575" cy="492443"/>
          </a:xfrm>
          <a:prstGeom prst="rect">
            <a:avLst/>
          </a:prstGeom>
        </p:spPr>
        <p:txBody>
          <a:bodyPr lIns="91440" tIns="45720" rIns="91440" bIns="45720" anchor="ctr">
            <a:noAutofit/>
          </a:bodyPr>
          <a:lstStyle/>
          <a:p>
            <a:pPr marL="0" indent="0" algn="l">
              <a:lnSpc>
                <a:spcPct val="90000"/>
              </a:lnSpc>
            </a:pPr>
            <a:r>
              <a:rPr sz="2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КАРТА ГОРОДА </a:t>
            </a:r>
            <a:r>
              <a:rPr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(</a:t>
            </a:r>
            <a:r>
              <a:rPr sz="1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Укажите</a:t>
            </a:r>
            <a:r>
              <a:rPr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 </a:t>
            </a:r>
            <a:r>
              <a:rPr sz="1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на</a:t>
            </a:r>
            <a:r>
              <a:rPr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 </a:t>
            </a:r>
            <a:r>
              <a:rPr sz="1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карте</a:t>
            </a:r>
            <a:r>
              <a:rPr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 </a:t>
            </a:r>
            <a:r>
              <a:rPr sz="1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города</a:t>
            </a:r>
            <a:r>
              <a:rPr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 </a:t>
            </a:r>
            <a:r>
              <a:rPr sz="1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месторасположение</a:t>
            </a:r>
            <a:r>
              <a:rPr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 </a:t>
            </a:r>
            <a:r>
              <a:rPr sz="1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предлагаемого</a:t>
            </a:r>
            <a:r>
              <a:rPr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 </a:t>
            </a:r>
            <a:r>
              <a:rPr sz="1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объекта</a:t>
            </a:r>
            <a:r>
              <a:rPr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 </a:t>
            </a:r>
            <a:r>
              <a:rPr sz="1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для</a:t>
            </a:r>
            <a:r>
              <a:rPr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 </a:t>
            </a:r>
            <a:r>
              <a:rPr sz="1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автосалона</a:t>
            </a:r>
            <a:r>
              <a:rPr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 OTING </a:t>
            </a:r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Паладин</a:t>
            </a:r>
            <a:r>
              <a:rPr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. Также </a:t>
            </a:r>
            <a:r>
              <a:rPr sz="1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нанесите</a:t>
            </a:r>
            <a:r>
              <a:rPr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 </a:t>
            </a:r>
            <a:r>
              <a:rPr sz="1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расположение</a:t>
            </a:r>
            <a:r>
              <a:rPr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 </a:t>
            </a:r>
            <a:r>
              <a:rPr sz="1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брендов</a:t>
            </a:r>
            <a:r>
              <a:rPr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 </a:t>
            </a:r>
            <a:r>
              <a:rPr sz="1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конкурентов</a:t>
            </a:r>
            <a:r>
              <a:rPr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yriad Pro"/>
                <a:ea typeface="Myriad Pro"/>
                <a:cs typeface="Myriad Pro"/>
              </a:rPr>
              <a:t> Haval, Tank, Geely, EXEED)</a:t>
            </a:r>
            <a:endParaRPr sz="26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都市">
      <a:dk1>
        <a:srgbClr val="000000"/>
      </a:dk1>
      <a:lt1>
        <a:srgbClr val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Arial Black-Arial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</a:gradFill>
      </a:fillStyleLst>
      <a:lnStyleLst>
        <a:ln w="635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Normal.dotm</Template>
  <TotalTime>17</TotalTime>
  <Words>419</Words>
  <Application>Microsoft Macintosh PowerPoint</Application>
  <DocSecurity>0</DocSecurity>
  <PresentationFormat>Широкоэкранный</PresentationFormat>
  <Paragraphs>113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微软雅黑</vt:lpstr>
      <vt:lpstr>Arial</vt:lpstr>
      <vt:lpstr>Modern H Medium</vt:lpstr>
      <vt:lpstr>Myriad Pro</vt:lpstr>
      <vt:lpstr>Wingdings</vt:lpstr>
      <vt:lpstr>Office 主题</vt:lpstr>
      <vt:lpstr>Презентация PowerPoint</vt:lpstr>
      <vt:lpstr>ОБЩАЯ ИНФОРМАЦИЯ О КОМПАНИИ</vt:lpstr>
      <vt:lpstr>Презентация PowerPoint</vt:lpstr>
      <vt:lpstr>Презентация PowerPoint</vt:lpstr>
      <vt:lpstr>Презентация PowerPoint</vt:lpstr>
      <vt:lpstr>ДАННЫЕ ПО СУЩЕСТВУЮЩЕМУ БИЗНЕСУ</vt:lpstr>
      <vt:lpstr>Презентация PowerPoint</vt:lpstr>
      <vt:lpstr>ИНФОРМАЦИЯ О ПРЕДЛОЖЕНИИ</vt:lpstr>
      <vt:lpstr>Презентация PowerPoint</vt:lpstr>
      <vt:lpstr>Презентация PowerPoint</vt:lpstr>
      <vt:lpstr>ПЛАНИРОВКА ДЦ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Александр Пономарёв</cp:lastModifiedBy>
  <cp:revision>7</cp:revision>
  <dcterms:modified xsi:type="dcterms:W3CDTF">2026-02-25T11:21:38Z</dcterms:modified>
</cp:coreProperties>
</file>