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12192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无样式，网格型">
    <a:wholeTbl>
      <a:tcTxStyle>
        <a:fontRef idx="minor"/>
        <a:schemeClr val="tx1"/>
      </a:tcTxStyle>
      <a:tcStyle>
        <a:tcBdr>
          <a:left>
            <a:ln w="12700">
              <a:solidFill>
                <a:schemeClr val="tx1"/>
              </a:solidFill>
              <a:prstDash val="solid"/>
            </a:ln>
          </a:left>
          <a:right>
            <a:ln w="12700">
              <a:solidFill>
                <a:schemeClr val="tx1"/>
              </a:solidFill>
              <a:prstDash val="solid"/>
            </a:ln>
          </a:right>
          <a:top>
            <a:ln w="12700">
              <a:solidFill>
                <a:schemeClr val="tx1"/>
              </a:solidFill>
              <a:prstDash val="solid"/>
            </a:ln>
          </a:top>
          <a:bottom>
            <a:ln w="12700">
              <a:solidFill>
                <a:schemeClr val="tx1"/>
              </a:solidFill>
              <a:prstDash val="solid"/>
            </a:ln>
          </a:bottom>
          <a:insideH>
            <a:ln w="12700">
              <a:solidFill>
                <a:schemeClr val="tx1"/>
              </a:solidFill>
              <a:prstDash val="solid"/>
            </a:ln>
          </a:insideH>
          <a:insideV>
            <a:ln w="12700">
              <a:solidFill>
                <a:schemeClr val="tx1"/>
              </a:solidFill>
              <a:prstDash val="solid"/>
            </a:ln>
          </a:insideV>
        </a:tcBdr>
        <a:fill>
          <a:noFill/>
        </a:fill>
      </a:tcStyle>
    </a:wholeTbl>
  </a:tblStyle>
  <a:tblStyle styleId="{5C22544A-7EE6-4342-B048-85BDC9FD1C3A}" styleName="中度样式 2 - 强调 1">
    <a:wholeTbl>
      <a:tcTxStyle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  <a:prstDash val="solid"/>
            </a:ln>
          </a:left>
          <a:right>
            <a:ln w="12700">
              <a:solidFill>
                <a:schemeClr val="lt1"/>
              </a:solidFill>
              <a:prstDash val="solid"/>
            </a:ln>
          </a:right>
          <a:top>
            <a:ln w="12700">
              <a:solidFill>
                <a:schemeClr val="lt1"/>
              </a:solidFill>
              <a:prstDash val="solid"/>
            </a:ln>
          </a:top>
          <a:bottom>
            <a:ln w="12700">
              <a:solidFill>
                <a:schemeClr val="lt1"/>
              </a:solidFill>
              <a:prstDash val="solid"/>
            </a:ln>
          </a:bottom>
          <a:insideH>
            <a:ln w="12700">
              <a:solidFill>
                <a:schemeClr val="lt1"/>
              </a:solidFill>
              <a:prstDash val="solid"/>
            </a:ln>
          </a:insideH>
          <a:insideV>
            <a:ln w="12700">
              <a:solidFill>
                <a:schemeClr val="lt1"/>
              </a:solidFill>
              <a:prstDash val="solid"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  <a:prstDash val="solid"/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  <a:prstDash val="solid"/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中度样式 4 - 强调 2">
    <a:wholeTbl>
      <a:tcTxStyle>
        <a:fontRef idx="minor"/>
        <a:schemeClr val="dk1"/>
      </a:tcTxStyle>
      <a:tcStyle>
        <a:tcBdr>
          <a:left>
            <a:ln w="12700">
              <a:solidFill>
                <a:schemeClr val="accent2"/>
              </a:solidFill>
              <a:prstDash val="solid"/>
            </a:ln>
          </a:left>
          <a:right>
            <a:ln w="12700">
              <a:solidFill>
                <a:schemeClr val="accent2"/>
              </a:solidFill>
              <a:prstDash val="solid"/>
            </a:ln>
          </a:right>
          <a:top>
            <a:ln w="12700">
              <a:solidFill>
                <a:schemeClr val="accent2"/>
              </a:solidFill>
              <a:prstDash val="solid"/>
            </a:ln>
          </a:top>
          <a:bottom>
            <a:ln w="12700">
              <a:solidFill>
                <a:schemeClr val="accent2"/>
              </a:solidFill>
              <a:prstDash val="solid"/>
            </a:ln>
          </a:bottom>
          <a:insideH>
            <a:ln w="12700">
              <a:solidFill>
                <a:schemeClr val="accent2"/>
              </a:solidFill>
              <a:prstDash val="solid"/>
            </a:ln>
          </a:insideH>
          <a:insideV>
            <a:ln w="12700">
              <a:solidFill>
                <a:schemeClr val="accent2"/>
              </a:solidFill>
              <a:prstDash val="solid"/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>
              <a:solidFill>
                <a:schemeClr val="accent2"/>
              </a:solidFill>
              <a:prstDash val="solid"/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20"/>
    <p:restoredTop sz="94713"/>
  </p:normalViewPr>
  <p:slideViewPr>
    <p:cSldViewPr snapToGrid="0" showGuides="1">
      <p:cViewPr varScale="1">
        <p:scale>
          <a:sx n="107" d="100"/>
          <a:sy n="107" d="100"/>
        </p:scale>
        <p:origin x="86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ABAD77-35C0-C949-B58C-6D2293BB051F}" type="datetimeFigureOut">
              <a:rPr lang="ru-RU" smtClean="0"/>
              <a:t>19.08.2025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-228600" y="1524000"/>
            <a:ext cx="7315200" cy="411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5867400"/>
            <a:ext cx="5486400" cy="48006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861FAC-0109-A547-A82E-B6E0048504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8359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861FAC-0109-A547-A82E-B6E0048504C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701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标题和内容">
    <p:spTree>
      <p:nvGrpSpPr>
        <p:cNvPr id="1" name="Group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/>
        </p:nvSpPr>
        <p:spPr>
          <a:xfrm>
            <a:off x="3" y="904834"/>
            <a:ext cx="12192000" cy="0"/>
          </a:xfrm>
          <a:prstGeom prst="line">
            <a:avLst/>
          </a:prstGeom>
          <a:ln w="6350">
            <a:solidFill>
              <a:srgbClr val="DAB965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  <p:txBody>
          <a:bodyPr lIns="91440" tIns="45720" rIns="91440" bIns="45720"/>
          <a:lstStyle/>
          <a:p>
            <a:pPr marL="0" indent="0" algn="l"/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4" name="Shape 4"/>
          <p:cNvGrpSpPr/>
          <p:nvPr/>
        </p:nvGrpSpPr>
        <p:grpSpPr>
          <a:xfrm>
            <a:off x="0" y="349622"/>
            <a:ext cx="713148" cy="405538"/>
            <a:chOff x="0" y="0"/>
            <a:chExt cx="713148" cy="405538"/>
          </a:xfrm>
        </p:grpSpPr>
        <p:sp>
          <p:nvSpPr>
            <p:cNvPr id="5" name="Shape 5"/>
            <p:cNvSpPr/>
            <p:nvPr/>
          </p:nvSpPr>
          <p:spPr>
            <a:xfrm>
              <a:off x="0" y="0"/>
              <a:ext cx="307608" cy="405538"/>
            </a:xfrm>
            <a:prstGeom prst="rect">
              <a:avLst/>
            </a:prstGeom>
            <a:noFill/>
            <a:ln>
              <a:noFill/>
            </a:ln>
          </p:spPr>
          <p:txBody>
            <a:bodyPr lIns="91440" tIns="45720" rIns="91440" bIns="45720" anchor="ctr"/>
            <a:lstStyle/>
            <a:p>
              <a:pPr marL="0" indent="0" algn="ctr"/>
              <a:endParaRPr sz="19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Shape 6"/>
            <p:cNvSpPr/>
            <p:nvPr/>
          </p:nvSpPr>
          <p:spPr>
            <a:xfrm>
              <a:off x="307608" y="0"/>
              <a:ext cx="405538" cy="405538"/>
            </a:xfrm>
            <a:prstGeom prst="rect">
              <a:avLst/>
            </a:prstGeom>
            <a:noFill/>
            <a:ln>
              <a:noFill/>
            </a:ln>
          </p:spPr>
          <p:txBody>
            <a:bodyPr lIns="91440" tIns="45720" rIns="91440" bIns="45720" anchor="ctr"/>
            <a:lstStyle/>
            <a:p>
              <a:pPr marL="0" indent="0" algn="ctr"/>
              <a:endParaRPr sz="19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</p:grpSp>
      <p:pic>
        <p:nvPicPr>
          <p:cNvPr id="8" name="Picture 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366408" y="349622"/>
            <a:ext cx="1681214" cy="4055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目录页">
    <p:spTree>
      <p:nvGrpSpPr>
        <p:cNvPr id="1" name="Group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Group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txStyles>
    <p:titleStyle>
      <a:defPPr/>
      <a:lvl1pPr lvl="0" algn="l">
        <a:lnSpc>
          <a:spcPct val="90000"/>
        </a:lnSpc>
        <a:buNone/>
        <a:defRPr sz="2800" b="1">
          <a:solidFill>
            <a:schemeClr val="tx1">
              <a:lumMod val="75000"/>
              <a:lumOff val="25000"/>
            </a:schemeClr>
          </a:solidFill>
          <a:latin typeface="微软雅黑"/>
          <a:ea typeface="微软雅黑"/>
          <a:cs typeface="微软雅黑"/>
        </a:defRPr>
      </a:lvl1pPr>
    </p:titleStyle>
    <p:bodyStyle>
      <a:defPPr/>
      <a:lvl1pPr marL="228600" lvl="0" indent="-228600" algn="l">
        <a:lnSpc>
          <a:spcPct val="150000"/>
        </a:lnSpc>
        <a:spcBef>
          <a:spcPts val="1000"/>
        </a:spcBef>
        <a:buFont typeface="Arial"/>
        <a:buChar char="•"/>
        <a:defRPr sz="2800">
          <a:solidFill>
            <a:schemeClr val="tx1">
              <a:lumMod val="75000"/>
              <a:lumOff val="25000"/>
            </a:schemeClr>
          </a:solidFill>
          <a:latin typeface="微软雅黑"/>
          <a:ea typeface="微软雅黑"/>
          <a:cs typeface="微软雅黑"/>
        </a:defRPr>
      </a:lvl1pPr>
      <a:lvl2pPr marL="685800" lvl="1" indent="-228600" algn="l">
        <a:lnSpc>
          <a:spcPct val="150000"/>
        </a:lnSpc>
        <a:spcBef>
          <a:spcPts val="500"/>
        </a:spcBef>
        <a:buFont typeface="Wingdings"/>
        <a:buChar char="Ø"/>
        <a:defRPr sz="2400">
          <a:solidFill>
            <a:schemeClr val="tx1">
              <a:lumMod val="75000"/>
              <a:lumOff val="25000"/>
            </a:schemeClr>
          </a:solidFill>
          <a:latin typeface="微软雅黑"/>
          <a:ea typeface="微软雅黑"/>
          <a:cs typeface="微软雅黑"/>
        </a:defRPr>
      </a:lvl2pPr>
      <a:lvl3pPr marL="1143000" lvl="2" indent="-228600" algn="l">
        <a:lnSpc>
          <a:spcPct val="150000"/>
        </a:lnSpc>
        <a:spcBef>
          <a:spcPts val="500"/>
        </a:spcBef>
        <a:buFont typeface="Arial"/>
        <a:buChar char="•"/>
        <a:defRPr sz="2000">
          <a:solidFill>
            <a:schemeClr val="tx1">
              <a:lumMod val="75000"/>
              <a:lumOff val="25000"/>
            </a:schemeClr>
          </a:solidFill>
          <a:latin typeface="微软雅黑"/>
          <a:ea typeface="微软雅黑"/>
          <a:cs typeface="微软雅黑"/>
        </a:defRPr>
      </a:lvl3pPr>
      <a:lvl4pPr marL="1600200" lvl="3" indent="-228600" algn="l">
        <a:lnSpc>
          <a:spcPct val="150000"/>
        </a:lnSpc>
        <a:spcBef>
          <a:spcPts val="500"/>
        </a:spcBef>
        <a:buFont typeface="Wingdings"/>
        <a:buChar char="Ø"/>
        <a:defRPr sz="1900">
          <a:solidFill>
            <a:schemeClr val="tx1">
              <a:lumMod val="75000"/>
              <a:lumOff val="25000"/>
            </a:schemeClr>
          </a:solidFill>
          <a:latin typeface="微软雅黑"/>
          <a:ea typeface="微软雅黑"/>
          <a:cs typeface="微软雅黑"/>
        </a:defRPr>
      </a:lvl4pPr>
      <a:lvl5pPr marL="2057400" lvl="4" indent="-228600" algn="l">
        <a:lnSpc>
          <a:spcPct val="150000"/>
        </a:lnSpc>
        <a:spcBef>
          <a:spcPts val="500"/>
        </a:spcBef>
        <a:buFont typeface="Arial"/>
        <a:buChar char="•"/>
        <a:defRPr sz="1900">
          <a:solidFill>
            <a:schemeClr val="tx1">
              <a:lumMod val="75000"/>
              <a:lumOff val="25000"/>
            </a:schemeClr>
          </a:solidFill>
          <a:latin typeface="微软雅黑"/>
          <a:ea typeface="微软雅黑"/>
          <a:cs typeface="微软雅黑"/>
        </a:defRPr>
      </a:lvl5pPr>
      <a:lvl6pPr marL="2514600" lvl="5" indent="-228600" algn="l">
        <a:lnSpc>
          <a:spcPct val="90000"/>
        </a:lnSpc>
        <a:spcBef>
          <a:spcPts val="500"/>
        </a:spcBef>
        <a:buFont typeface="Arial"/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>
        <a:lnSpc>
          <a:spcPct val="90000"/>
        </a:lnSpc>
        <a:spcBef>
          <a:spcPts val="500"/>
        </a:spcBef>
        <a:buFont typeface="Arial"/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>
        <a:lnSpc>
          <a:spcPct val="90000"/>
        </a:lnSpc>
        <a:spcBef>
          <a:spcPts val="500"/>
        </a:spcBef>
        <a:buFont typeface="Arial"/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>
        <a:lnSpc>
          <a:spcPct val="90000"/>
        </a:lnSpc>
        <a:spcBef>
          <a:spcPts val="500"/>
        </a:spcBef>
        <a:buFont typeface="Arial"/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/>
      <a:lvl1pPr marL="0" lvl="0" indent="0" algn="l"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>
        <a:defRPr sz="190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>
        <a:defRPr sz="190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>
        <a:defRPr sz="190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>
        <a:defRPr sz="190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>
        <a:defRPr sz="190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>
        <a:defRPr sz="190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>
        <a:defRPr sz="190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>
        <a:defRPr sz="19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ovsyannikov@sinomachauto.ru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stretch/>
        </a:blipFill>
        <a:effectLst/>
      </p:bgPr>
    </p:bg>
    <p:spTree>
      <p:nvGrpSpPr>
        <p:cNvPr id="1" name="Group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" name="Shape 19"/>
          <p:cNvSpPr/>
          <p:nvPr/>
        </p:nvSpPr>
        <p:spPr>
          <a:xfrm>
            <a:off x="616216" y="4975654"/>
            <a:ext cx="10942419" cy="707885"/>
          </a:xfrm>
          <a:prstGeom prst="rect">
            <a:avLst/>
          </a:prstGeom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sz="4000" b="1" dirty="0">
                <a:solidFill>
                  <a:schemeClr val="bg1"/>
                </a:solidFill>
                <a:latin typeface="TT Norms Pro"/>
                <a:ea typeface="TT Norms Pro"/>
                <a:cs typeface="TT Norms Pro"/>
              </a:rPr>
              <a:t>ЗАЯВКА НА ДИЛЕРСТВО ОТ КАНДИДАТА</a:t>
            </a:r>
            <a:endParaRPr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1" name="Picture 2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89160" y="411981"/>
            <a:ext cx="5613679" cy="147710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/>
        </p:nvSpPr>
        <p:spPr>
          <a:xfrm>
            <a:off x="708025" y="283155"/>
            <a:ext cx="9534144" cy="492443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/>
          <a:p>
            <a:pPr marL="0" indent="0" algn="l">
              <a:lnSpc>
                <a:spcPct val="90000"/>
              </a:lnSpc>
            </a:pPr>
            <a:r>
              <a:rPr sz="2600" b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КАРТА ГОРОДА </a:t>
            </a:r>
            <a:r>
              <a:rPr sz="160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(Укажите на карте города месторасположение предлагаемого объекта для автосалона ROX. Также нанесите расположение брендов конкурентов HAVAL/Wey, Tank, Seres)</a:t>
            </a:r>
            <a:endParaRPr sz="260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/>
        </p:nvSpPr>
        <p:spPr>
          <a:xfrm>
            <a:off x="708025" y="281921"/>
            <a:ext cx="7035192" cy="492443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/>
          <a:p>
            <a:pPr marL="0" indent="0" algn="l">
              <a:lnSpc>
                <a:spcPct val="90000"/>
              </a:lnSpc>
            </a:pPr>
            <a:r>
              <a:rPr sz="2600" b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СХЕМА ГЕНЕРАЛЬНОГО ПЛАНА ЗДАНИЯ</a:t>
            </a:r>
            <a:endParaRPr sz="2600" b="1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708025" y="273050"/>
            <a:ext cx="11137237" cy="571480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defPPr/>
            <a:lvl1pPr lvl="0"/>
          </a:lstStyle>
          <a:p>
            <a:r>
              <a:rPr sz="260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ПЛАНИРОВКА ДЦ </a:t>
            </a:r>
          </a:p>
        </p:txBody>
      </p:sp>
      <p:graphicFrame>
        <p:nvGraphicFramePr>
          <p:cNvPr id="55" name="Table 55"/>
          <p:cNvGraphicFramePr/>
          <p:nvPr/>
        </p:nvGraphicFramePr>
        <p:xfrm>
          <a:off x="268251" y="1578634"/>
          <a:ext cx="3898307" cy="3329797"/>
        </p:xfrm>
        <a:graphic>
          <a:graphicData uri="http://schemas.openxmlformats.org/drawingml/2006/table">
            <a:tbl>
              <a:tblPr firstRow="1" bandRow="1"/>
              <a:tblGrid>
                <a:gridCol w="2206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13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09932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90805" marR="224154" indent="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spc="-10">
                          <a:latin typeface="微软雅黑"/>
                          <a:ea typeface="微软雅黑"/>
                          <a:cs typeface="微软雅黑"/>
                        </a:rPr>
                        <a:t>Шоурум </a:t>
                      </a:r>
                    </a:p>
                    <a:p>
                      <a:pPr marL="90805" marR="224154" indent="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(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Ра</a:t>
                      </a: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з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мер: </a:t>
                      </a: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Длина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*</a:t>
                      </a: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Ширина)</a:t>
                      </a:r>
                      <a:endParaRPr sz="140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49107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400" b="0" i="0" u="none" strike="noStrike" cap="none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м</a:t>
                      </a:r>
                      <a:r>
                        <a:rPr sz="1400" b="0" i="0" u="none" strike="noStrike" cap="none" baseline="30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sz="1400" b="0" i="0" u="none" strike="noStrike" cap="none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400" b="0" i="0" u="none" strike="noStrike" cap="none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 m x m)</a:t>
                      </a:r>
                    </a:p>
                  </a:txBody>
                  <a:tcPr marT="34290" marB="3429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9932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90805" marR="149860" indent="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Слеса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р</a:t>
                      </a:r>
                      <a:r>
                        <a:rPr sz="1400" spc="-10">
                          <a:latin typeface="微软雅黑"/>
                          <a:ea typeface="微软雅黑"/>
                          <a:cs typeface="微软雅黑"/>
                        </a:rPr>
                        <a:t>н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ый </a:t>
                      </a:r>
                      <a:r>
                        <a:rPr sz="1400" spc="-15">
                          <a:latin typeface="微软雅黑"/>
                          <a:ea typeface="微软雅黑"/>
                          <a:cs typeface="微软雅黑"/>
                        </a:rPr>
                        <a:t>ц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ех</a:t>
                      </a:r>
                    </a:p>
                    <a:p>
                      <a:pPr marL="90805" marR="149860" indent="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(Размер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: </a:t>
                      </a: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Длина</a:t>
                      </a:r>
                      <a:r>
                        <a:rPr sz="1400" spc="10"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*</a:t>
                      </a: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Ширина)</a:t>
                      </a:r>
                      <a:endParaRPr sz="140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49107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400" b="0" i="0" u="none" strike="noStrike" cap="none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м</a:t>
                      </a:r>
                      <a:r>
                        <a:rPr sz="1400" b="0" i="0" u="none" strike="noStrike" cap="none" baseline="30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sz="1400" b="0" i="0" u="none" strike="noStrike" cap="none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400" b="0" i="0" u="none" strike="noStrike" cap="none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 m x m)</a:t>
                      </a:r>
                    </a:p>
                  </a:txBody>
                  <a:tcPr marT="34290" marB="3429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9933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90805" marR="168275" indent="0">
                        <a:lnSpc>
                          <a:spcPct val="110100"/>
                        </a:lnSpc>
                        <a:spcBef>
                          <a:spcPts val="145"/>
                        </a:spcBef>
                      </a:pPr>
                      <a:r>
                        <a:rPr sz="1400" spc="-10">
                          <a:latin typeface="微软雅黑"/>
                          <a:ea typeface="微软雅黑"/>
                          <a:cs typeface="微软雅黑"/>
                        </a:rPr>
                        <a:t>Кузовной </a:t>
                      </a: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цех 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</a:p>
                    <a:p>
                      <a:pPr marL="90805" marR="168275" indent="0">
                        <a:lnSpc>
                          <a:spcPct val="110100"/>
                        </a:lnSpc>
                        <a:spcBef>
                          <a:spcPts val="145"/>
                        </a:spcBef>
                      </a:pP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(Размер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: </a:t>
                      </a: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Длина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*</a:t>
                      </a: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Ширина)</a:t>
                      </a:r>
                      <a:endParaRPr sz="140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24553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400" b="0" i="0" u="none" strike="noStrike" cap="none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м</a:t>
                      </a:r>
                      <a:r>
                        <a:rPr sz="1400" b="0" i="0" u="none" strike="noStrike" cap="none" baseline="30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sz="1400" b="0" i="0" u="none" strike="noStrike" cap="none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400" b="0" i="0" u="none" strike="noStrike" cap="none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 m x m)</a:t>
                      </a:r>
                    </a:p>
                  </a:txBody>
                  <a:tcPr marT="34290" marB="3429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7" name="Picture 5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66558" y="1300643"/>
            <a:ext cx="7619878" cy="4039453"/>
          </a:xfrm>
          <a:prstGeom prst="rect">
            <a:avLst/>
          </a:prstGeom>
        </p:spPr>
      </p:pic>
      <p:sp>
        <p:nvSpPr>
          <p:cNvPr id="58" name="Shape 58"/>
          <p:cNvSpPr/>
          <p:nvPr/>
        </p:nvSpPr>
        <p:spPr>
          <a:xfrm>
            <a:off x="7409098" y="3290181"/>
            <a:ext cx="3122990" cy="417352"/>
          </a:xfrm>
          <a:prstGeom prst="rect">
            <a:avLst/>
          </a:prstGeom>
          <a:solidFill>
            <a:srgbClr val="DAB965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>
            <a:defPPr/>
            <a:lvl1pPr marL="0" lvl="0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2800"/>
              <a:t>Пример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/>
        </p:nvSpPr>
        <p:spPr>
          <a:xfrm>
            <a:off x="713690" y="273050"/>
            <a:ext cx="8352928" cy="571480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defPPr/>
            <a:lvl1pPr marL="0" lvl="0" indent="0" algn="l">
              <a:defRPr sz="2400">
                <a:solidFill>
                  <a:srgbClr val="4C4C4C"/>
                </a:solidFill>
                <a:latin typeface="微软雅黑"/>
                <a:ea typeface="微软雅黑"/>
                <a:cs typeface="微软雅黑"/>
              </a:defRPr>
            </a:lvl1pPr>
            <a:lvl2pPr marL="457200" lvl="1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2pPr>
            <a:lvl3pPr marL="914400" lvl="2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3pPr>
            <a:lvl4pPr marL="1371600" lvl="3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4pPr>
            <a:lvl5pPr marL="1828800" lvl="4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5pPr>
            <a:lvl6pPr marL="457200" lvl="5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6pPr>
            <a:lvl7pPr marL="914400" lvl="6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7pPr>
            <a:lvl8pPr marL="1371600" lvl="7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8pPr>
            <a:lvl9pPr marL="1828800" lvl="8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lnSpc>
                <a:spcPct val="90000"/>
              </a:lnSpc>
            </a:pPr>
            <a:r>
              <a:rPr sz="2600" b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СУЩЕСТВУЮЩИЙ ВИД (ФОТО)</a:t>
            </a:r>
          </a:p>
        </p:txBody>
      </p:sp>
      <p:sp>
        <p:nvSpPr>
          <p:cNvPr id="61" name="Shape 61"/>
          <p:cNvSpPr/>
          <p:nvPr/>
        </p:nvSpPr>
        <p:spPr>
          <a:xfrm>
            <a:off x="6229400" y="3932782"/>
            <a:ext cx="4032248" cy="2448743"/>
          </a:xfrm>
          <a:prstGeom prst="rect">
            <a:avLst/>
          </a:prstGeom>
          <a:solidFill>
            <a:srgbClr val="DAB965">
              <a:alpha val="3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Дополнительное фото</a:t>
            </a:r>
          </a:p>
        </p:txBody>
      </p:sp>
      <p:sp>
        <p:nvSpPr>
          <p:cNvPr id="62" name="Shape 62"/>
          <p:cNvSpPr/>
          <p:nvPr/>
        </p:nvSpPr>
        <p:spPr>
          <a:xfrm>
            <a:off x="6229202" y="1341436"/>
            <a:ext cx="4032250" cy="2448743"/>
          </a:xfrm>
          <a:prstGeom prst="rect">
            <a:avLst/>
          </a:prstGeom>
          <a:solidFill>
            <a:srgbClr val="DAB965">
              <a:alpha val="3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Фото участка по фасаду справа</a:t>
            </a:r>
          </a:p>
        </p:txBody>
      </p:sp>
      <p:sp>
        <p:nvSpPr>
          <p:cNvPr id="63" name="Shape 63"/>
          <p:cNvSpPr/>
          <p:nvPr/>
        </p:nvSpPr>
        <p:spPr>
          <a:xfrm>
            <a:off x="1980730" y="3933723"/>
            <a:ext cx="4032250" cy="2448743"/>
          </a:xfrm>
          <a:prstGeom prst="rect">
            <a:avLst/>
          </a:prstGeom>
          <a:solidFill>
            <a:srgbClr val="DAB965">
              <a:alpha val="3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Дополнительное фото</a:t>
            </a:r>
          </a:p>
        </p:txBody>
      </p:sp>
      <p:sp>
        <p:nvSpPr>
          <p:cNvPr id="64" name="Shape 64"/>
          <p:cNvSpPr/>
          <p:nvPr/>
        </p:nvSpPr>
        <p:spPr>
          <a:xfrm>
            <a:off x="1980927" y="1340965"/>
            <a:ext cx="4032250" cy="2448743"/>
          </a:xfrm>
          <a:prstGeom prst="rect">
            <a:avLst/>
          </a:prstGeom>
          <a:solidFill>
            <a:srgbClr val="DAB965">
              <a:alpha val="3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Фото участка по фасаду слева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/>
        </p:nvSpPr>
        <p:spPr>
          <a:xfrm>
            <a:off x="708025" y="283255"/>
            <a:ext cx="8352928" cy="571480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defPPr/>
            <a:lvl1pPr marL="0" lvl="0" indent="0" algn="l">
              <a:defRPr sz="2400">
                <a:solidFill>
                  <a:srgbClr val="4C4C4C"/>
                </a:solidFill>
                <a:latin typeface="微软雅黑"/>
                <a:ea typeface="微软雅黑"/>
                <a:cs typeface="微软雅黑"/>
              </a:defRPr>
            </a:lvl1pPr>
            <a:lvl2pPr marL="457200" lvl="1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2pPr>
            <a:lvl3pPr marL="914400" lvl="2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3pPr>
            <a:lvl4pPr marL="1371600" lvl="3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4pPr>
            <a:lvl5pPr marL="1828800" lvl="4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5pPr>
            <a:lvl6pPr marL="457200" lvl="5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6pPr>
            <a:lvl7pPr marL="914400" lvl="6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7pPr>
            <a:lvl8pPr marL="1371600" lvl="7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8pPr>
            <a:lvl9pPr marL="1828800" lvl="8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lnSpc>
                <a:spcPct val="90000"/>
              </a:lnSpc>
            </a:pPr>
            <a:r>
              <a:rPr sz="2600" b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СУЩЕСТВУЮЩИЙ ВИД (ФОТО)</a:t>
            </a:r>
          </a:p>
        </p:txBody>
      </p:sp>
      <p:sp>
        <p:nvSpPr>
          <p:cNvPr id="67" name="Shape 67"/>
          <p:cNvSpPr/>
          <p:nvPr/>
        </p:nvSpPr>
        <p:spPr>
          <a:xfrm>
            <a:off x="6302552" y="3751352"/>
            <a:ext cx="4032248" cy="2448742"/>
          </a:xfrm>
          <a:prstGeom prst="rect">
            <a:avLst/>
          </a:prstGeom>
          <a:solidFill>
            <a:srgbClr val="DAB965">
              <a:alpha val="3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Дополнительное фото</a:t>
            </a:r>
          </a:p>
        </p:txBody>
      </p:sp>
      <p:sp>
        <p:nvSpPr>
          <p:cNvPr id="68" name="Shape 68"/>
          <p:cNvSpPr/>
          <p:nvPr/>
        </p:nvSpPr>
        <p:spPr>
          <a:xfrm>
            <a:off x="6302354" y="1160007"/>
            <a:ext cx="4032250" cy="2448742"/>
          </a:xfrm>
          <a:prstGeom prst="rect">
            <a:avLst/>
          </a:prstGeom>
          <a:solidFill>
            <a:srgbClr val="DAB965">
              <a:alpha val="3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Фото сервиса</a:t>
            </a:r>
          </a:p>
        </p:txBody>
      </p:sp>
      <p:sp>
        <p:nvSpPr>
          <p:cNvPr id="69" name="Shape 69"/>
          <p:cNvSpPr/>
          <p:nvPr/>
        </p:nvSpPr>
        <p:spPr>
          <a:xfrm>
            <a:off x="2053882" y="3751352"/>
            <a:ext cx="4032250" cy="2448743"/>
          </a:xfrm>
          <a:prstGeom prst="rect">
            <a:avLst/>
          </a:prstGeom>
          <a:solidFill>
            <a:srgbClr val="DAB965">
              <a:alpha val="3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Дополнительное фото</a:t>
            </a:r>
          </a:p>
        </p:txBody>
      </p:sp>
      <p:sp>
        <p:nvSpPr>
          <p:cNvPr id="70" name="Shape 70"/>
          <p:cNvSpPr/>
          <p:nvPr/>
        </p:nvSpPr>
        <p:spPr>
          <a:xfrm>
            <a:off x="2054080" y="1159536"/>
            <a:ext cx="4032250" cy="2448743"/>
          </a:xfrm>
          <a:prstGeom prst="rect">
            <a:avLst/>
          </a:prstGeom>
          <a:solidFill>
            <a:srgbClr val="DAB965">
              <a:alpha val="3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Фото сервиса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/>
        </p:nvSpPr>
        <p:spPr>
          <a:xfrm>
            <a:off x="708025" y="281497"/>
            <a:ext cx="8352928" cy="571480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defPPr/>
            <a:lvl1pPr marL="0" lvl="0" indent="0" algn="l">
              <a:defRPr sz="2400">
                <a:solidFill>
                  <a:srgbClr val="4C4C4C"/>
                </a:solidFill>
                <a:latin typeface="微软雅黑"/>
                <a:ea typeface="微软雅黑"/>
                <a:cs typeface="微软雅黑"/>
              </a:defRPr>
            </a:lvl1pPr>
            <a:lvl2pPr marL="457200" lvl="1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2pPr>
            <a:lvl3pPr marL="914400" lvl="2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3pPr>
            <a:lvl4pPr marL="1371600" lvl="3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4pPr>
            <a:lvl5pPr marL="1828800" lvl="4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5pPr>
            <a:lvl6pPr marL="457200" lvl="5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6pPr>
            <a:lvl7pPr marL="914400" lvl="6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7pPr>
            <a:lvl8pPr marL="1371600" lvl="7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8pPr>
            <a:lvl9pPr marL="1828800" lvl="8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lnSpc>
                <a:spcPct val="90000"/>
              </a:lnSpc>
            </a:pPr>
            <a:r>
              <a:rPr sz="2600" b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СУЩЕСТВУЮЩИЙ ВИД (ФОТО)</a:t>
            </a:r>
          </a:p>
        </p:txBody>
      </p:sp>
      <p:sp>
        <p:nvSpPr>
          <p:cNvPr id="73" name="Shape 73"/>
          <p:cNvSpPr/>
          <p:nvPr/>
        </p:nvSpPr>
        <p:spPr>
          <a:xfrm>
            <a:off x="6366560" y="3631538"/>
            <a:ext cx="4032250" cy="2448742"/>
          </a:xfrm>
          <a:prstGeom prst="rect">
            <a:avLst/>
          </a:prstGeom>
          <a:solidFill>
            <a:srgbClr val="DAB965">
              <a:alpha val="3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Дополнительное фото</a:t>
            </a:r>
          </a:p>
        </p:txBody>
      </p:sp>
      <p:sp>
        <p:nvSpPr>
          <p:cNvPr id="74" name="Shape 74"/>
          <p:cNvSpPr/>
          <p:nvPr/>
        </p:nvSpPr>
        <p:spPr>
          <a:xfrm>
            <a:off x="6366362" y="1040192"/>
            <a:ext cx="4032248" cy="2448743"/>
          </a:xfrm>
          <a:prstGeom prst="rect">
            <a:avLst/>
          </a:prstGeom>
          <a:solidFill>
            <a:srgbClr val="DAB965">
              <a:alpha val="3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Дополнительное салона</a:t>
            </a:r>
          </a:p>
        </p:txBody>
      </p:sp>
      <p:sp>
        <p:nvSpPr>
          <p:cNvPr id="75" name="Shape 75"/>
          <p:cNvSpPr/>
          <p:nvPr/>
        </p:nvSpPr>
        <p:spPr>
          <a:xfrm>
            <a:off x="2117890" y="3632479"/>
            <a:ext cx="4032250" cy="2448742"/>
          </a:xfrm>
          <a:prstGeom prst="rect">
            <a:avLst/>
          </a:prstGeom>
          <a:solidFill>
            <a:srgbClr val="DAB965">
              <a:alpha val="3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Дополнительное фото</a:t>
            </a:r>
          </a:p>
        </p:txBody>
      </p:sp>
      <p:sp>
        <p:nvSpPr>
          <p:cNvPr id="76" name="Shape 76"/>
          <p:cNvSpPr/>
          <p:nvPr/>
        </p:nvSpPr>
        <p:spPr>
          <a:xfrm>
            <a:off x="2118088" y="1039721"/>
            <a:ext cx="4032250" cy="2448742"/>
          </a:xfrm>
          <a:prstGeom prst="rect">
            <a:avLst/>
          </a:prstGeom>
          <a:solidFill>
            <a:srgbClr val="DAB965">
              <a:alpha val="3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Дополнительное салона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B965"/>
        </a:solidFill>
        <a:effectLst/>
      </p:bgPr>
    </p:bg>
    <p:spTree>
      <p:nvGrpSpPr>
        <p:cNvPr id="1" name="Group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/>
        </p:nvSpPr>
        <p:spPr>
          <a:xfrm>
            <a:off x="1878952" y="5054633"/>
            <a:ext cx="8637301" cy="707885"/>
          </a:xfrm>
          <a:prstGeom prst="rect">
            <a:avLst/>
          </a:prstGeom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sz="4000" b="1">
                <a:solidFill>
                  <a:schemeClr val="tx1"/>
                </a:solidFill>
                <a:latin typeface="Myriad Pro"/>
                <a:ea typeface="Myriad Pro"/>
                <a:cs typeface="Myriad Pro"/>
              </a:rPr>
              <a:t>СПАСИБО ЗА ВАШЕ ПРЕДЛОЖЕНИЕ!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80" name="Picture 8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2360680" y="564777"/>
            <a:ext cx="7470639" cy="413272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3"/>
          <a:stretch/>
        </a:blipFill>
        <a:effectLst/>
      </p:bgPr>
    </p:bg>
    <p:spTree>
      <p:nvGrpSpPr>
        <p:cNvPr id="1" name="Group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3" name="Picture 21">
            <a:extLst>
              <a:ext uri="{FF2B5EF4-FFF2-40B4-BE49-F238E27FC236}">
                <a16:creationId xmlns:a16="http://schemas.microsoft.com/office/drawing/2014/main" id="{A207611F-52E0-7C52-CB22-36C4CA7A1A2F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0378" y="310656"/>
            <a:ext cx="1531328" cy="464780"/>
          </a:xfrm>
          <a:prstGeom prst="rect">
            <a:avLst/>
          </a:prstGeom>
        </p:spPr>
      </p:pic>
      <p:sp>
        <p:nvSpPr>
          <p:cNvPr id="4" name="Shape 19">
            <a:extLst>
              <a:ext uri="{FF2B5EF4-FFF2-40B4-BE49-F238E27FC236}">
                <a16:creationId xmlns:a16="http://schemas.microsoft.com/office/drawing/2014/main" id="{8294D7F6-B892-D1B0-A31E-6E0C7E661FA2}"/>
              </a:ext>
            </a:extLst>
          </p:cNvPr>
          <p:cNvSpPr/>
          <p:nvPr/>
        </p:nvSpPr>
        <p:spPr>
          <a:xfrm>
            <a:off x="212270" y="1730829"/>
            <a:ext cx="11779436" cy="4154984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l">
              <a:buNone/>
            </a:pPr>
            <a:r>
              <a:rPr lang="ru-RU" sz="2400" dirty="0">
                <a:solidFill>
                  <a:schemeClr val="bg1"/>
                </a:solidFill>
                <a:effectLst/>
                <a:latin typeface="TT Norms Pro Thin" panose="02000503020000020003" pitchFamily="2" charset="0"/>
              </a:rPr>
              <a:t>Уважаемые коллеги</a:t>
            </a:r>
            <a:r>
              <a:rPr lang="en-US" sz="2400" dirty="0">
                <a:solidFill>
                  <a:schemeClr val="bg1"/>
                </a:solidFill>
                <a:effectLst/>
                <a:latin typeface="TT Norms Pro Thin" panose="02000503020000020003" pitchFamily="2" charset="0"/>
              </a:rPr>
              <a:t>,</a:t>
            </a:r>
          </a:p>
          <a:p>
            <a:pPr marL="0" indent="0" algn="l">
              <a:buNone/>
            </a:pPr>
            <a:endParaRPr lang="en-US" sz="2400" dirty="0">
              <a:solidFill>
                <a:schemeClr val="bg1"/>
              </a:solidFill>
              <a:latin typeface="TT Norms Pro Thin" panose="02000503020000020003" pitchFamily="2" charset="0"/>
            </a:endParaRPr>
          </a:p>
          <a:p>
            <a:pPr marL="0" indent="0" algn="l">
              <a:buNone/>
            </a:pPr>
            <a:r>
              <a:rPr lang="en" sz="2400" dirty="0" err="1">
                <a:solidFill>
                  <a:schemeClr val="bg1"/>
                </a:solidFill>
                <a:effectLst/>
                <a:latin typeface="TT Norms Pro Thin" panose="02000503020000020003" pitchFamily="2" charset="0"/>
              </a:rPr>
              <a:t>Sinomach</a:t>
            </a:r>
            <a:r>
              <a:rPr lang="en" sz="2400" dirty="0">
                <a:solidFill>
                  <a:schemeClr val="bg1"/>
                </a:solidFill>
                <a:effectLst/>
                <a:latin typeface="TT Norms Pro Thin" panose="02000503020000020003" pitchFamily="2" charset="0"/>
              </a:rPr>
              <a:t> Auto </a:t>
            </a:r>
            <a:r>
              <a:rPr lang="ru-RU" sz="2400" dirty="0">
                <a:solidFill>
                  <a:schemeClr val="bg1"/>
                </a:solidFill>
                <a:effectLst/>
                <a:latin typeface="TT Norms Pro Thin" panose="02000503020000020003" pitchFamily="2" charset="0"/>
              </a:rPr>
              <a:t>приглашает к сотрудничеству по продаже и сервисному обслуживанию </a:t>
            </a:r>
            <a:r>
              <a:rPr lang="ru-RU" sz="2400" dirty="0">
                <a:solidFill>
                  <a:schemeClr val="bg1"/>
                </a:solidFill>
                <a:latin typeface="TT Norms Pro Thin" panose="02000503020000020003" pitchFamily="2" charset="0"/>
              </a:rPr>
              <a:t>премиальных гибридных </a:t>
            </a:r>
            <a:r>
              <a:rPr lang="ru-RU" sz="2400" dirty="0">
                <a:solidFill>
                  <a:schemeClr val="bg1"/>
                </a:solidFill>
                <a:effectLst/>
                <a:latin typeface="TT Norms Pro Thin" panose="02000503020000020003" pitchFamily="2" charset="0"/>
              </a:rPr>
              <a:t>автомобилей </a:t>
            </a:r>
            <a:r>
              <a:rPr lang="en-US" sz="2400" dirty="0">
                <a:solidFill>
                  <a:schemeClr val="bg1"/>
                </a:solidFill>
                <a:effectLst/>
                <a:latin typeface="TT Norms Pro Thin" panose="02000503020000020003" pitchFamily="2" charset="0"/>
              </a:rPr>
              <a:t>ROX</a:t>
            </a:r>
            <a:r>
              <a:rPr lang="en" sz="2400" dirty="0">
                <a:solidFill>
                  <a:schemeClr val="bg1"/>
                </a:solidFill>
                <a:effectLst/>
                <a:latin typeface="TT Norms Pro Thin" panose="02000503020000020003" pitchFamily="2" charset="0"/>
              </a:rPr>
              <a:t>. </a:t>
            </a:r>
            <a:r>
              <a:rPr lang="ru-RU" sz="2400" dirty="0">
                <a:solidFill>
                  <a:schemeClr val="bg1"/>
                </a:solidFill>
                <a:effectLst/>
                <a:latin typeface="TT Norms Pro Thin" panose="02000503020000020003" pitchFamily="2" charset="0"/>
              </a:rPr>
              <a:t>Будем рады предложить выгодные условия по всем направлениям бизнеса.</a:t>
            </a:r>
            <a:endParaRPr lang="en-US" sz="2400" dirty="0">
              <a:solidFill>
                <a:schemeClr val="bg1"/>
              </a:solidFill>
              <a:effectLst/>
              <a:latin typeface="TT Norms Pro Thin" panose="02000503020000020003" pitchFamily="2" charset="0"/>
            </a:endParaRPr>
          </a:p>
          <a:p>
            <a:pPr marL="0" indent="0" algn="l">
              <a:buNone/>
            </a:pPr>
            <a:endParaRPr lang="ru-RU" sz="2400" dirty="0">
              <a:solidFill>
                <a:schemeClr val="bg1"/>
              </a:solidFill>
              <a:effectLst/>
              <a:latin typeface="TT Norms Pro Thin" panose="02000503020000020003" pitchFamily="2" charset="0"/>
            </a:endParaRPr>
          </a:p>
          <a:p>
            <a:pPr marL="0" indent="0" algn="l">
              <a:buNone/>
            </a:pPr>
            <a:r>
              <a:rPr lang="ru-RU" sz="2400" dirty="0">
                <a:solidFill>
                  <a:schemeClr val="bg1"/>
                </a:solidFill>
                <a:effectLst/>
                <a:latin typeface="TT Norms Pro Thin" panose="02000503020000020003" pitchFamily="2" charset="0"/>
              </a:rPr>
              <a:t>Выбор официального дилера в каждом регионе проводится на конкурсной основе и в соответствии с приоритетными направлениями развития в России.</a:t>
            </a:r>
            <a:endParaRPr lang="en-US" sz="2400" dirty="0">
              <a:solidFill>
                <a:schemeClr val="bg1"/>
              </a:solidFill>
              <a:effectLst/>
              <a:latin typeface="TT Norms Pro Thin" panose="02000503020000020003" pitchFamily="2" charset="0"/>
            </a:endParaRPr>
          </a:p>
          <a:p>
            <a:pPr marL="0" indent="0" algn="l">
              <a:buNone/>
            </a:pPr>
            <a:endParaRPr lang="ru-RU" sz="2400" dirty="0">
              <a:solidFill>
                <a:schemeClr val="bg1"/>
              </a:solidFill>
              <a:effectLst/>
              <a:latin typeface="TT Norms Pro Thin" panose="02000503020000020003" pitchFamily="2" charset="0"/>
            </a:endParaRPr>
          </a:p>
          <a:p>
            <a:pPr marL="0" indent="0" algn="l">
              <a:buNone/>
            </a:pPr>
            <a:r>
              <a:rPr lang="ru-RU" sz="2400" dirty="0">
                <a:solidFill>
                  <a:schemeClr val="bg1"/>
                </a:solidFill>
                <a:latin typeface="TT Norms Pro Thin" panose="02000503020000020003" pitchFamily="2" charset="0"/>
              </a:rPr>
              <a:t>Заполните анкету</a:t>
            </a:r>
            <a:r>
              <a:rPr lang="en-US" sz="2400" dirty="0">
                <a:solidFill>
                  <a:schemeClr val="bg1"/>
                </a:solidFill>
                <a:latin typeface="TT Norms Pro Thin" panose="02000503020000020003" pitchFamily="2" charset="0"/>
              </a:rPr>
              <a:t> </a:t>
            </a:r>
            <a:r>
              <a:rPr lang="ru-RU" sz="2400" dirty="0">
                <a:solidFill>
                  <a:schemeClr val="bg1"/>
                </a:solidFill>
                <a:latin typeface="TT Norms Pro Thin" panose="02000503020000020003" pitchFamily="2" charset="0"/>
              </a:rPr>
              <a:t>и отправьте на </a:t>
            </a:r>
            <a:r>
              <a:rPr lang="en-US" sz="2400" dirty="0">
                <a:solidFill>
                  <a:schemeClr val="bg1"/>
                </a:solidFill>
                <a:latin typeface="TT Norms Pro Thin" panose="02000503020000020003" pitchFamily="2" charset="0"/>
                <a:hlinkClick r:id="rId5"/>
              </a:rPr>
              <a:t>ovsyannikov@sinomachauto.ru</a:t>
            </a:r>
            <a:r>
              <a:rPr lang="en-US" sz="2400" dirty="0">
                <a:solidFill>
                  <a:schemeClr val="bg1"/>
                </a:solidFill>
                <a:latin typeface="TT Norms Pro Thin" panose="02000503020000020003" pitchFamily="2" charset="0"/>
              </a:rPr>
              <a:t>. C</a:t>
            </a:r>
            <a:r>
              <a:rPr lang="ru-RU" sz="2400" dirty="0">
                <a:solidFill>
                  <a:schemeClr val="bg1"/>
                </a:solidFill>
                <a:effectLst/>
                <a:latin typeface="TT Norms Pro Thin" panose="02000503020000020003" pitchFamily="2" charset="0"/>
              </a:rPr>
              <a:t> Вами свяжутся представители направления развития дилерской сети.</a:t>
            </a:r>
          </a:p>
        </p:txBody>
      </p:sp>
    </p:spTree>
    <p:extLst>
      <p:ext uri="{BB962C8B-B14F-4D97-AF65-F5344CB8AC3E}">
        <p14:creationId xmlns:p14="http://schemas.microsoft.com/office/powerpoint/2010/main" val="1810723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710938" y="284528"/>
            <a:ext cx="11137237" cy="604471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defPPr/>
            <a:lvl1pPr lvl="0"/>
          </a:lstStyle>
          <a:p>
            <a:r>
              <a:rPr sz="260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ОБЩАЯ ИНФОРМАЦИЯ О КОМПАНИИ</a:t>
            </a:r>
          </a:p>
        </p:txBody>
      </p:sp>
      <p:graphicFrame>
        <p:nvGraphicFramePr>
          <p:cNvPr id="24" name="Table 24"/>
          <p:cNvGraphicFramePr/>
          <p:nvPr/>
        </p:nvGraphicFramePr>
        <p:xfrm>
          <a:off x="431370" y="1244131"/>
          <a:ext cx="11329259" cy="5024560"/>
        </p:xfrm>
        <a:graphic>
          <a:graphicData uri="http://schemas.openxmlformats.org/drawingml/2006/table">
            <a:tbl>
              <a:tblPr/>
              <a:tblGrid>
                <a:gridCol w="3069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60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6560">
                <a:tc gridSpan="2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2100" b="1" i="0" u="none" strike="noStrike" cap="none" baseline="0" dirty="0" err="1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Контактная</a:t>
                      </a:r>
                      <a:r>
                        <a:rPr sz="2100" b="1" i="0" u="none" strike="noStrike" cap="none" baseline="0" dirty="0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100" b="1" i="0" u="none" strike="noStrike" cap="none" baseline="0" dirty="0" err="1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информация</a:t>
                      </a:r>
                      <a:endParaRPr sz="2100" b="1" i="0" u="none" strike="noStrike" cap="none" baseline="0" dirty="0">
                        <a:solidFill>
                          <a:schemeClr val="bg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Юридическое наименование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ИНН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Юридический адрес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8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Фактический адрес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8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Торговое название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8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Контакты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endParaRPr sz="12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Table 26"/>
          <p:cNvGraphicFramePr/>
          <p:nvPr>
            <p:extLst>
              <p:ext uri="{D42A27DB-BD31-4B8C-83A1-F6EECF244321}">
                <p14:modId xmlns:p14="http://schemas.microsoft.com/office/powerpoint/2010/main" val="2346485923"/>
              </p:ext>
            </p:extLst>
          </p:nvPr>
        </p:nvGraphicFramePr>
        <p:xfrm>
          <a:off x="335361" y="1111035"/>
          <a:ext cx="11513739" cy="2595187"/>
        </p:xfrm>
        <a:graphic>
          <a:graphicData uri="http://schemas.openxmlformats.org/drawingml/2006/table">
            <a:tbl>
              <a:tblPr/>
              <a:tblGrid>
                <a:gridCol w="2436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9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05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69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067">
                <a:tc gridSpan="4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2100" b="1" i="0" u="none" strike="noStrike" cap="none" baseline="0" dirty="0" err="1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Учредители</a:t>
                      </a:r>
                      <a:endParaRPr sz="2100" b="1" i="0" u="none" strike="noStrike" cap="none" baseline="0" dirty="0">
                        <a:solidFill>
                          <a:schemeClr val="bg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ФИО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Дата рождения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0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Сумма уставного капитала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Доля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7" name="Table 27"/>
          <p:cNvGraphicFramePr/>
          <p:nvPr/>
        </p:nvGraphicFramePr>
        <p:xfrm>
          <a:off x="335360" y="3954773"/>
          <a:ext cx="11513740" cy="2487520"/>
        </p:xfrm>
        <a:graphic>
          <a:graphicData uri="http://schemas.openxmlformats.org/drawingml/2006/table">
            <a:tbl>
              <a:tblPr/>
              <a:tblGrid>
                <a:gridCol w="2407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09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09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6560">
                <a:tc gridSpan="4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2100" b="1" i="0" u="none" strike="noStrike" cap="none" baseline="0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Руководители проекта</a:t>
                      </a:r>
                      <a:endParaRPr sz="2100" b="0" i="0" u="none" strike="noStrike" cap="none" baseline="0">
                        <a:solidFill>
                          <a:schemeClr val="bg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Должность</a:t>
                      </a: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4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ФИО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4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Контакты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8" name="Shape 28"/>
          <p:cNvSpPr/>
          <p:nvPr/>
        </p:nvSpPr>
        <p:spPr>
          <a:xfrm>
            <a:off x="709106" y="285720"/>
            <a:ext cx="8363187" cy="576763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/>
          <a:p>
            <a:pPr marL="0" indent="0" algn="l">
              <a:lnSpc>
                <a:spcPct val="90000"/>
              </a:lnSpc>
            </a:pPr>
            <a:r>
              <a:rPr sz="2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ИНФОРМАЦИЯ ОБ УЧР</a:t>
            </a:r>
            <a:r>
              <a:rPr lang="ru-RU" sz="2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Е</a:t>
            </a:r>
            <a:r>
              <a:rPr sz="2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ДИТЕЛЯХ И РУКОВОДИТЕЛЯХ</a:t>
            </a:r>
            <a:endParaRPr sz="2600" b="1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/>
        </p:nvSpPr>
        <p:spPr>
          <a:xfrm>
            <a:off x="714052" y="274809"/>
            <a:ext cx="11046656" cy="574137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defPPr/>
            <a:lvl1pPr marL="0" lvl="0" indent="0" algn="l">
              <a:defRPr sz="2400">
                <a:solidFill>
                  <a:srgbClr val="4C4C4C"/>
                </a:solidFill>
                <a:latin typeface="微软雅黑"/>
                <a:ea typeface="微软雅黑"/>
                <a:cs typeface="微软雅黑"/>
              </a:defRPr>
            </a:lvl1pPr>
            <a:lvl2pPr marL="457200" lvl="1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2pPr>
            <a:lvl3pPr marL="914400" lvl="2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3pPr>
            <a:lvl4pPr marL="1371600" lvl="3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4pPr>
            <a:lvl5pPr marL="1828800" lvl="4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5pPr>
            <a:lvl6pPr marL="457200" lvl="5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6pPr>
            <a:lvl7pPr marL="914400" lvl="6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7pPr>
            <a:lvl8pPr marL="1371600" lvl="7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8pPr>
            <a:lvl9pPr marL="1828800" lvl="8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lnSpc>
                <a:spcPct val="90000"/>
              </a:lnSpc>
            </a:pPr>
            <a:r>
              <a:rPr sz="2600" b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ОРГАНИЗАЦИОННАЯ СТРУКТУРА АВТОХОЛДИНГА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>
            <a:off x="708024" y="277659"/>
            <a:ext cx="7699375" cy="492443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/>
          <a:p>
            <a:pPr marL="0" indent="0" algn="l">
              <a:lnSpc>
                <a:spcPct val="90000"/>
              </a:lnSpc>
            </a:pPr>
            <a:r>
              <a:rPr sz="2600" b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ПЛАНИРУЕМАЯ СТРУКТУРА ДЦ ROX   </a:t>
            </a:r>
            <a:endParaRPr sz="2600" b="1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4" name="Picture 34"/>
          <p:cNvPicPr/>
          <p:nvPr/>
        </p:nvPicPr>
        <p:blipFill>
          <a:blip r:embed="rId2"/>
          <a:stretch/>
        </p:blipFill>
        <p:spPr>
          <a:xfrm>
            <a:off x="351053" y="2144239"/>
            <a:ext cx="11665898" cy="3031075"/>
          </a:xfrm>
          <a:prstGeom prst="rect">
            <a:avLst/>
          </a:prstGeom>
        </p:spPr>
      </p:pic>
      <p:sp>
        <p:nvSpPr>
          <p:cNvPr id="35" name="Shape 35"/>
          <p:cNvSpPr/>
          <p:nvPr/>
        </p:nvSpPr>
        <p:spPr>
          <a:xfrm>
            <a:off x="7564322" y="1150150"/>
            <a:ext cx="2712331" cy="614041"/>
          </a:xfrm>
          <a:prstGeom prst="rect">
            <a:avLst/>
          </a:prstGeom>
          <a:solidFill>
            <a:srgbClr val="DAB965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>
            <a:defPPr/>
            <a:lvl1pPr marL="0" lvl="0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2800">
                <a:latin typeface="微软雅黑"/>
                <a:ea typeface="微软雅黑"/>
                <a:cs typeface="微软雅黑"/>
              </a:rPr>
              <a:t>Пример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708025" y="273050"/>
            <a:ext cx="11137237" cy="571480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defPPr/>
            <a:lvl1pPr lvl="0"/>
          </a:lstStyle>
          <a:p>
            <a:r>
              <a:rPr sz="260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ДАННЫЕ ПО СУЩЕСТВУЮЩЕМУ БИЗНЕСУ</a:t>
            </a:r>
          </a:p>
        </p:txBody>
      </p:sp>
      <p:graphicFrame>
        <p:nvGraphicFramePr>
          <p:cNvPr id="38" name="Table 38"/>
          <p:cNvGraphicFramePr/>
          <p:nvPr>
            <p:extLst>
              <p:ext uri="{D42A27DB-BD31-4B8C-83A1-F6EECF244321}">
                <p14:modId xmlns:p14="http://schemas.microsoft.com/office/powerpoint/2010/main" val="914771874"/>
              </p:ext>
            </p:extLst>
          </p:nvPr>
        </p:nvGraphicFramePr>
        <p:xfrm>
          <a:off x="431370" y="1092022"/>
          <a:ext cx="11329260" cy="5611596"/>
        </p:xfrm>
        <a:graphic>
          <a:graphicData uri="http://schemas.openxmlformats.org/drawingml/2006/table">
            <a:tbl>
              <a:tblPr/>
              <a:tblGrid>
                <a:gridCol w="27843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2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50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34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634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1444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Бренды в портфолио кандидата</a:t>
                      </a: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Modern H Medium"/>
                        <a:ea typeface="Modern H Medium"/>
                        <a:cs typeface="Modern H Medium"/>
                      </a:endParaRPr>
                    </a:p>
                  </a:txBody>
                  <a:tcPr marL="110863" marR="110863" marT="41573" marB="41573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Бренд 1</a:t>
                      </a:r>
                    </a:p>
                  </a:txBody>
                  <a:tcPr marT="34290" marB="3429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Бренд 2</a:t>
                      </a:r>
                    </a:p>
                  </a:txBody>
                  <a:tcPr marT="34290" marB="3429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Бренд 3</a:t>
                      </a:r>
                    </a:p>
                  </a:txBody>
                  <a:tcPr marT="34290" marB="3429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Бренд 3</a:t>
                      </a:r>
                    </a:p>
                  </a:txBody>
                  <a:tcPr marT="34290" marB="3429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Начало деятельности</a:t>
                      </a:r>
                    </a:p>
                  </a:txBody>
                  <a:tcPr marL="0" marR="0" marT="0" marB="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9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ДД/ММ/ГГГГ</a:t>
                      </a: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9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ДД/ММ/ГГГГ</a:t>
                      </a: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9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ДД/ММ/ГГГГ</a:t>
                      </a: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9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ДД/ММ/ГГГГ</a:t>
                      </a: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Площадь шоурума/ сервиса</a:t>
                      </a: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Modern H Medium"/>
                        <a:ea typeface="Modern H Medium"/>
                        <a:cs typeface="Modern H Medium"/>
                      </a:endParaRPr>
                    </a:p>
                  </a:txBody>
                  <a:tcPr marL="0" marR="0" marT="0" marB="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**m</a:t>
                      </a:r>
                      <a:r>
                        <a:rPr sz="1100" b="0" i="0" u="none" strike="noStrike" cap="none" baseline="3000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/**m</a:t>
                      </a:r>
                      <a:r>
                        <a:rPr sz="1100" b="0" i="0" u="none" strike="noStrike" cap="none" baseline="3000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**m</a:t>
                      </a:r>
                      <a:r>
                        <a:rPr sz="1100" b="0" i="0" u="none" strike="noStrike" cap="none" baseline="3000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/**m</a:t>
                      </a:r>
                      <a:r>
                        <a:rPr sz="1100" b="0" i="0" u="none" strike="noStrike" cap="none" baseline="3000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**m</a:t>
                      </a:r>
                      <a:r>
                        <a:rPr sz="1100" b="0" i="0" u="none" strike="noStrike" cap="none" baseline="3000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/**m</a:t>
                      </a:r>
                      <a:r>
                        <a:rPr sz="1100" b="0" i="0" u="none" strike="noStrike" cap="none" baseline="3000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**m</a:t>
                      </a:r>
                      <a:r>
                        <a:rPr sz="1100" b="0" i="0" u="none" strike="noStrike" cap="none" baseline="3000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/**m</a:t>
                      </a:r>
                      <a:r>
                        <a:rPr sz="1100" b="0" i="0" u="none" strike="noStrike" cap="none" baseline="3000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0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Тип дилерского центра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(монобренд / мультибренд)</a:t>
                      </a: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Modern H Medium"/>
                        <a:ea typeface="Modern H Medium"/>
                        <a:cs typeface="Modern H Medium"/>
                      </a:endParaRPr>
                    </a:p>
                  </a:txBody>
                  <a:tcPr marL="0" marR="0" marT="0" marB="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Продажи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202</a:t>
                      </a:r>
                      <a:r>
                        <a:rPr lang="ru-RU"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4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,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шт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</a:p>
                  </a:txBody>
                  <a:tcPr marL="0" marR="0" marT="0" marB="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0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Продажи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202</a:t>
                      </a:r>
                      <a:r>
                        <a:rPr lang="ru-RU"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5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(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прогноз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), 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шт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endParaRPr sz="1200" b="0" i="0" u="none" strike="noStrike" cap="none" baseline="0" dirty="0">
                        <a:solidFill>
                          <a:schemeClr val="tx1"/>
                        </a:solidFill>
                        <a:latin typeface="Modern H Medium"/>
                        <a:ea typeface="Modern H Medium"/>
                        <a:cs typeface="Modern H Medium"/>
                      </a:endParaRPr>
                    </a:p>
                  </a:txBody>
                  <a:tcPr marL="0" marR="0" marT="0" marB="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0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Продажи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зч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и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аксессуаров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(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руб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)</a:t>
                      </a:r>
                      <a:endParaRPr sz="1200" b="0" i="0" u="none" strike="noStrike" cap="none" baseline="0" dirty="0">
                        <a:solidFill>
                          <a:schemeClr val="tx1"/>
                        </a:solidFill>
                        <a:latin typeface="Modern H Medium"/>
                        <a:ea typeface="Modern H Medium"/>
                        <a:cs typeface="Modern H Medium"/>
                      </a:endParaRPr>
                    </a:p>
                  </a:txBody>
                  <a:tcPr marL="0" marR="0" marT="0" marB="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0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Кол-во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сотрудников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в 202</a:t>
                      </a:r>
                      <a:r>
                        <a:rPr lang="ru-RU"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5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году</a:t>
                      </a:r>
                      <a:endParaRPr sz="12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0" marB="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0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Наличие инвестиционных обязательств</a:t>
                      </a:r>
                    </a:p>
                  </a:txBody>
                  <a:tcPr marL="0" marR="0" marT="0" marB="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(да/нет)</a:t>
                      </a: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(да/нет)</a:t>
                      </a: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(да/нет)</a:t>
                      </a: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(да/нет)</a:t>
                      </a: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80152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Фото</a:t>
                      </a:r>
                    </a:p>
                  </a:txBody>
                  <a:tcPr marL="110863" marR="110863" marT="0" marB="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3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3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3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3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708025" y="279470"/>
            <a:ext cx="9579864" cy="492443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/>
          <a:p>
            <a:pPr marL="0" indent="0" algn="l">
              <a:lnSpc>
                <a:spcPct val="90000"/>
              </a:lnSpc>
            </a:pPr>
            <a:r>
              <a:rPr sz="2600" b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БИЗНЕС-ПЛАН ПРОДАЖИ НОВЫХ АВТОМОБИЛЕЙ</a:t>
            </a:r>
            <a:endParaRPr sz="2600" b="1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1" name="Table 41"/>
          <p:cNvGraphicFramePr/>
          <p:nvPr>
            <p:extLst>
              <p:ext uri="{D42A27DB-BD31-4B8C-83A1-F6EECF244321}">
                <p14:modId xmlns:p14="http://schemas.microsoft.com/office/powerpoint/2010/main" val="925229133"/>
              </p:ext>
            </p:extLst>
          </p:nvPr>
        </p:nvGraphicFramePr>
        <p:xfrm>
          <a:off x="493476" y="1007269"/>
          <a:ext cx="11438982" cy="2196703"/>
        </p:xfrm>
        <a:graphic>
          <a:graphicData uri="http://schemas.openxmlformats.org/drawingml/2006/table">
            <a:tbl>
              <a:tblPr/>
              <a:tblGrid>
                <a:gridCol w="29900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2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79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825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2873">
                <a:tc gridSpan="5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900" b="1" i="0" u="none" strike="noStrike" cap="none" baseline="0" dirty="0" err="1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План</a:t>
                      </a:r>
                      <a:r>
                        <a:rPr sz="1900" b="1" i="0" u="none" strike="noStrike" cap="none" baseline="0" dirty="0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lang="ru-RU" sz="1900" b="1" i="0" u="none" strike="noStrike" cap="none" baseline="0" dirty="0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закупки</a:t>
                      </a:r>
                      <a:r>
                        <a:rPr sz="1900" b="1" i="0" u="none" strike="noStrike" cap="none" baseline="0" dirty="0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900" b="1" i="0" u="none" strike="noStrike" cap="none" baseline="0" dirty="0" err="1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новых</a:t>
                      </a:r>
                      <a:r>
                        <a:rPr sz="1900" b="1" i="0" u="none" strike="noStrike" cap="none" baseline="0" dirty="0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900" b="1" i="0" u="none" strike="noStrike" cap="none" baseline="0" dirty="0" err="1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автомобилей</a:t>
                      </a:r>
                      <a:endParaRPr sz="1900" b="1" i="0" u="none" strike="noStrike" cap="none" baseline="0" dirty="0">
                        <a:solidFill>
                          <a:schemeClr val="bg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706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600" b="1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Период</a:t>
                      </a:r>
                      <a:endParaRPr sz="1600" b="1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Q</a:t>
                      </a:r>
                      <a:r>
                        <a:rPr lang="ru-RU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3</a:t>
                      </a: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2025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Q</a:t>
                      </a:r>
                      <a:r>
                        <a:rPr lang="ru-RU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4</a:t>
                      </a: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2025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Q</a:t>
                      </a:r>
                      <a:r>
                        <a:rPr lang="ru-RU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</a:t>
                      </a: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202</a:t>
                      </a:r>
                      <a:r>
                        <a:rPr lang="ru-RU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6</a:t>
                      </a: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Q</a:t>
                      </a:r>
                      <a:r>
                        <a:rPr lang="ru-RU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202</a:t>
                      </a:r>
                      <a:r>
                        <a:rPr lang="ru-RU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6</a:t>
                      </a: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528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1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Всего</a:t>
                      </a:r>
                      <a:endParaRPr sz="1600" b="1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1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1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1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1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7298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r>
                        <a:rPr sz="1600" dirty="0">
                          <a:latin typeface="微软雅黑"/>
                          <a:ea typeface="微软雅黑"/>
                          <a:cs typeface="微软雅黑"/>
                        </a:rPr>
                        <a:t>R</a:t>
                      </a:r>
                      <a:r>
                        <a:rPr lang="en-US" sz="1600" dirty="0">
                          <a:latin typeface="微软雅黑"/>
                          <a:ea typeface="微软雅黑"/>
                          <a:cs typeface="微软雅黑"/>
                        </a:rPr>
                        <a:t>OX</a:t>
                      </a:r>
                      <a:r>
                        <a:rPr sz="1600" dirty="0">
                          <a:latin typeface="微软雅黑"/>
                          <a:ea typeface="微软雅黑"/>
                          <a:cs typeface="微软雅黑"/>
                        </a:rPr>
                        <a:t> 01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7298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r>
                        <a:rPr sz="1600" dirty="0" err="1">
                          <a:latin typeface="微软雅黑"/>
                          <a:ea typeface="微软雅黑"/>
                          <a:cs typeface="微软雅黑"/>
                        </a:rPr>
                        <a:t>Новая</a:t>
                      </a:r>
                      <a:r>
                        <a:rPr sz="1600" dirty="0"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600" dirty="0" err="1">
                          <a:latin typeface="微软雅黑"/>
                          <a:ea typeface="微软雅黑"/>
                          <a:cs typeface="微软雅黑"/>
                        </a:rPr>
                        <a:t>модель</a:t>
                      </a:r>
                      <a:endParaRPr sz="1600" dirty="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sz="1900" b="0" i="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Н/Д</a:t>
                      </a:r>
                      <a:endParaRPr sz="1600" b="0" i="0" u="none" strike="noStrike" cap="none" baseline="0" dirty="0">
                        <a:solidFill>
                          <a:schemeClr val="bg1">
                            <a:lumMod val="65000"/>
                          </a:schemeClr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u="none" strike="noStrike" cap="none" baseline="0" dirty="0">
                        <a:solidFill>
                          <a:schemeClr val="bg1">
                            <a:lumMod val="65000"/>
                          </a:schemeClr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/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Table 41">
            <a:extLst>
              <a:ext uri="{FF2B5EF4-FFF2-40B4-BE49-F238E27FC236}">
                <a16:creationId xmlns:a16="http://schemas.microsoft.com/office/drawing/2014/main" id="{3DFE2401-2629-44BF-9361-F4CD666D1F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4090779"/>
              </p:ext>
            </p:extLst>
          </p:nvPr>
        </p:nvGraphicFramePr>
        <p:xfrm>
          <a:off x="493476" y="3439328"/>
          <a:ext cx="11438982" cy="2740035"/>
        </p:xfrm>
        <a:graphic>
          <a:graphicData uri="http://schemas.openxmlformats.org/drawingml/2006/table">
            <a:tbl>
              <a:tblPr/>
              <a:tblGrid>
                <a:gridCol w="29900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2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79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825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9519">
                <a:tc gridSpan="5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900" b="1" i="0" u="none" strike="noStrike" cap="none" baseline="0" dirty="0" err="1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План</a:t>
                      </a:r>
                      <a:r>
                        <a:rPr sz="1900" b="1" i="0" u="none" strike="noStrike" cap="none" baseline="0" dirty="0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lang="ru-RU" sz="1900" b="1" i="0" u="none" strike="noStrike" cap="none" baseline="0" dirty="0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розничных </a:t>
                      </a:r>
                      <a:r>
                        <a:rPr sz="1900" b="1" i="0" u="none" strike="noStrike" cap="none" baseline="0" dirty="0" err="1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автомобилей</a:t>
                      </a:r>
                      <a:endParaRPr sz="1900" b="1" i="0" u="none" strike="noStrike" cap="none" baseline="0" dirty="0">
                        <a:solidFill>
                          <a:schemeClr val="bg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377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600" b="1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Период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Q</a:t>
                      </a:r>
                      <a:r>
                        <a:rPr lang="ru-RU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3</a:t>
                      </a: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2025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Q</a:t>
                      </a:r>
                      <a:r>
                        <a:rPr lang="ru-RU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4</a:t>
                      </a: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2025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Q</a:t>
                      </a:r>
                      <a:r>
                        <a:rPr lang="ru-RU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</a:t>
                      </a: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202</a:t>
                      </a:r>
                      <a:r>
                        <a:rPr lang="ru-RU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6</a:t>
                      </a: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Q</a:t>
                      </a:r>
                      <a:r>
                        <a:rPr lang="ru-RU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202</a:t>
                      </a:r>
                      <a:r>
                        <a:rPr lang="ru-RU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6</a:t>
                      </a: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847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1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Всего</a:t>
                      </a:r>
                      <a:endParaRPr sz="1600" b="1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1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1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1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1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3086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r>
                        <a:rPr sz="1600" dirty="0">
                          <a:latin typeface="微软雅黑"/>
                          <a:ea typeface="微软雅黑"/>
                          <a:cs typeface="微软雅黑"/>
                        </a:rPr>
                        <a:t>R</a:t>
                      </a:r>
                      <a:r>
                        <a:rPr lang="en-US" sz="1600" dirty="0">
                          <a:latin typeface="微软雅黑"/>
                          <a:ea typeface="微软雅黑"/>
                          <a:cs typeface="微软雅黑"/>
                        </a:rPr>
                        <a:t>OX</a:t>
                      </a:r>
                      <a:r>
                        <a:rPr sz="1600" dirty="0">
                          <a:latin typeface="微软雅黑"/>
                          <a:ea typeface="微软雅黑"/>
                          <a:cs typeface="微软雅黑"/>
                        </a:rPr>
                        <a:t> 01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3086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r>
                        <a:rPr sz="1600" dirty="0" err="1">
                          <a:latin typeface="微软雅黑"/>
                          <a:ea typeface="微软雅黑"/>
                          <a:cs typeface="微软雅黑"/>
                        </a:rPr>
                        <a:t>Новая</a:t>
                      </a:r>
                      <a:r>
                        <a:rPr sz="1600" dirty="0"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600" dirty="0" err="1">
                          <a:latin typeface="微软雅黑"/>
                          <a:ea typeface="微软雅黑"/>
                          <a:cs typeface="微软雅黑"/>
                        </a:rPr>
                        <a:t>модель</a:t>
                      </a:r>
                      <a:endParaRPr sz="1600" dirty="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900" b="0" i="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Н/Д</a:t>
                      </a:r>
                      <a:endParaRPr lang="ru-RU" sz="1600" b="0" i="0" u="none" strike="noStrike" cap="none" baseline="0" dirty="0">
                        <a:solidFill>
                          <a:schemeClr val="bg1">
                            <a:lumMod val="65000"/>
                          </a:schemeClr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0" i="0" u="none" strike="noStrike" cap="none" baseline="0" dirty="0">
                        <a:solidFill>
                          <a:schemeClr val="bg1">
                            <a:lumMod val="65000"/>
                          </a:schemeClr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/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3086">
                <a:tc>
                  <a:txBody>
                    <a:bodyPr/>
                    <a:lstStyle/>
                    <a:p>
                      <a:pPr algn="l"/>
                      <a:r>
                        <a:rPr lang="ru-RU" sz="1600" dirty="0">
                          <a:latin typeface="微软雅黑"/>
                          <a:ea typeface="微软雅黑"/>
                          <a:cs typeface="微软雅黑"/>
                        </a:rPr>
                        <a:t>Планируемые затраты на маркетинг на 1 а/м, руб.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0" i="0" u="none" strike="noStrike" cap="none" baseline="0" dirty="0">
                        <a:solidFill>
                          <a:schemeClr val="bg1">
                            <a:lumMod val="65000"/>
                          </a:schemeClr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0" i="0" u="none" strike="noStrike" cap="none" baseline="0" dirty="0">
                        <a:solidFill>
                          <a:schemeClr val="bg1">
                            <a:lumMod val="65000"/>
                          </a:schemeClr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/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9316912"/>
                  </a:ext>
                </a:extLst>
              </a:tr>
            </a:tbl>
          </a:graphicData>
        </a:graphic>
      </p:graphicFrame>
      <p:pic>
        <p:nvPicPr>
          <p:cNvPr id="10" name="Picture 43">
            <a:extLst>
              <a:ext uri="{FF2B5EF4-FFF2-40B4-BE49-F238E27FC236}">
                <a16:creationId xmlns:a16="http://schemas.microsoft.com/office/drawing/2014/main" id="{9FC5828C-BA2C-446E-81FA-405EF2BDD30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2280953" y="4640221"/>
            <a:ext cx="1140962" cy="413918"/>
          </a:xfrm>
          <a:prstGeom prst="rect">
            <a:avLst/>
          </a:prstGeom>
        </p:spPr>
      </p:pic>
      <p:pic>
        <p:nvPicPr>
          <p:cNvPr id="11" name="Picture 45">
            <a:extLst>
              <a:ext uri="{FF2B5EF4-FFF2-40B4-BE49-F238E27FC236}">
                <a16:creationId xmlns:a16="http://schemas.microsoft.com/office/drawing/2014/main" id="{619C9C5F-4EE6-4A68-B75B-8154DE5C8C1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2166857" y="5054139"/>
            <a:ext cx="1255058" cy="603329"/>
          </a:xfrm>
          <a:prstGeom prst="rect">
            <a:avLst/>
          </a:prstGeom>
        </p:spPr>
      </p:pic>
      <p:pic>
        <p:nvPicPr>
          <p:cNvPr id="12" name="Picture 43">
            <a:extLst>
              <a:ext uri="{FF2B5EF4-FFF2-40B4-BE49-F238E27FC236}">
                <a16:creationId xmlns:a16="http://schemas.microsoft.com/office/drawing/2014/main" id="{0F2AB805-9658-47A3-9548-22DACE53B8C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2280953" y="2281430"/>
            <a:ext cx="1140962" cy="413918"/>
          </a:xfrm>
          <a:prstGeom prst="rect">
            <a:avLst/>
          </a:prstGeom>
        </p:spPr>
      </p:pic>
      <p:pic>
        <p:nvPicPr>
          <p:cNvPr id="13" name="Picture 45">
            <a:extLst>
              <a:ext uri="{FF2B5EF4-FFF2-40B4-BE49-F238E27FC236}">
                <a16:creationId xmlns:a16="http://schemas.microsoft.com/office/drawing/2014/main" id="{8BE797C1-FA39-4938-A236-6D3D1FAE8CA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2166857" y="2670409"/>
            <a:ext cx="1255058" cy="60332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708025" y="273050"/>
            <a:ext cx="11137237" cy="571480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defPPr/>
            <a:lvl1pPr lvl="0"/>
          </a:lstStyle>
          <a:p>
            <a:r>
              <a:rPr sz="260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ИНФОРМАЦИЯ О ПРЕДЛОЖЕНИИ</a:t>
            </a:r>
          </a:p>
        </p:txBody>
      </p:sp>
      <p:graphicFrame>
        <p:nvGraphicFramePr>
          <p:cNvPr id="48" name="Table 48"/>
          <p:cNvGraphicFramePr/>
          <p:nvPr>
            <p:extLst>
              <p:ext uri="{D42A27DB-BD31-4B8C-83A1-F6EECF244321}">
                <p14:modId xmlns:p14="http://schemas.microsoft.com/office/powerpoint/2010/main" val="2583459704"/>
              </p:ext>
            </p:extLst>
          </p:nvPr>
        </p:nvGraphicFramePr>
        <p:xfrm>
          <a:off x="479423" y="1159291"/>
          <a:ext cx="11233150" cy="5546969"/>
        </p:xfrm>
        <a:graphic>
          <a:graphicData uri="http://schemas.openxmlformats.org/drawingml/2006/table">
            <a:tbl>
              <a:tblPr/>
              <a:tblGrid>
                <a:gridCol w="1247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64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488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9855">
                <a:tc gridSpan="2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Формат организации здания  - отдельно стоящее здание в концепции 3S</a:t>
                      </a:r>
                      <a:endParaRPr sz="1200" b="0" i="1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sng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231">
                <a:tc gridSpan="2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Формат организации здания  -  мультибрендовый салон</a:t>
                      </a:r>
                      <a:endParaRPr sz="1200" b="0" i="1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1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9895">
                <a:tc rowSpan="6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Данные по помещению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Адрес центра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851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Статус собственности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5146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Размер земельного участка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2111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Шоурум (Размер: Длина Х Ширина)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34290" marB="3429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98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Слесарный цех</a:t>
                      </a:r>
                      <a:b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</a:b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(Размер: Длина Х Ширина)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34290" marB="3429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7839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Склад (Размер: Длина Х Ширина)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34290" marB="3429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427">
                <a:tc gridSpan="2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Наличие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коммуникаций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(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электричество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,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вода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,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отопление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)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2395">
                <a:tc gridSpan="2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Срок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готовности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к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запуску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центра</a:t>
                      </a:r>
                      <a:endParaRPr sz="12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2395">
                <a:tc gridSpan="2"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-RU"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Планируемые инвестиции в подготовку ДЦ к размещению </a:t>
                      </a:r>
                      <a:r>
                        <a:rPr lang="en-US"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ROX</a:t>
                      </a:r>
                      <a:endParaRPr sz="12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592217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都市">
      <a:dk1>
        <a:srgbClr val="000000"/>
      </a:dk1>
      <a:lt1>
        <a:srgbClr val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Arial Black-Arial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</a:gradFill>
      </a:fillStyleLst>
      <a:lnStyleLst>
        <a:ln w="635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Normal.dotm</Template>
  <TotalTime>1054</TotalTime>
  <Words>515</Words>
  <Application>Microsoft Office PowerPoint</Application>
  <DocSecurity>0</DocSecurity>
  <PresentationFormat>Широкоэкранный</PresentationFormat>
  <Paragraphs>125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6" baseType="lpstr">
      <vt:lpstr>Microsoft YaHei</vt:lpstr>
      <vt:lpstr>Arial</vt:lpstr>
      <vt:lpstr>Arial Black</vt:lpstr>
      <vt:lpstr>Calibri</vt:lpstr>
      <vt:lpstr>Modern H Medium</vt:lpstr>
      <vt:lpstr>Myriad Pro</vt:lpstr>
      <vt:lpstr>TT Norms Pro</vt:lpstr>
      <vt:lpstr>TT Norms Pro Thin</vt:lpstr>
      <vt:lpstr>Wingdings</vt:lpstr>
      <vt:lpstr>Office 主题</vt:lpstr>
      <vt:lpstr>Презентация PowerPoint</vt:lpstr>
      <vt:lpstr>Презентация PowerPoint</vt:lpstr>
      <vt:lpstr>ОБЩАЯ ИНФОРМАЦИЯ О КОМПАНИИ</vt:lpstr>
      <vt:lpstr>Презентация PowerPoint</vt:lpstr>
      <vt:lpstr>Презентация PowerPoint</vt:lpstr>
      <vt:lpstr>Презентация PowerPoint</vt:lpstr>
      <vt:lpstr>ДАННЫЕ ПО СУЩЕСТВУЮЩЕМУ БИЗНЕСУ</vt:lpstr>
      <vt:lpstr>Презентация PowerPoint</vt:lpstr>
      <vt:lpstr>ИНФОРМАЦИЯ О ПРЕДЛОЖЕНИИ</vt:lpstr>
      <vt:lpstr>Презентация PowerPoint</vt:lpstr>
      <vt:lpstr>Презентация PowerPoint</vt:lpstr>
      <vt:lpstr>ПЛАНИРОВКА ДЦ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Никита Овсянников</dc:creator>
  <cp:lastModifiedBy>Никита Овсянников</cp:lastModifiedBy>
  <cp:revision>15</cp:revision>
  <dcterms:created xsi:type="dcterms:W3CDTF">2024-12-05T06:06:57Z</dcterms:created>
  <dcterms:modified xsi:type="dcterms:W3CDTF">2025-08-19T15:29:18Z</dcterms:modified>
</cp:coreProperties>
</file>